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9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2768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4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2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2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2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3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4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4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D223-1528-2847-8339-BD8736171607}" type="datetimeFigureOut">
              <a:rPr lang="en-US" smtClean="0"/>
              <a:t>13/10/2014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A0338-B0A4-674A-9BD2-3A95FDE9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16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ragmaticreform.wordpress.com/2014/02/15/cult-of-variety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classteaching.wordpress.com/2014/09/13/mythbust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 Important Ideas in Pedagogy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4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Learning can only be inferred from performance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Robert Bjork</a:t>
            </a:r>
          </a:p>
          <a:p>
            <a:r>
              <a:rPr lang="en-US" sz="2000" dirty="0" smtClean="0"/>
              <a:t>Learning is invisible</a:t>
            </a:r>
          </a:p>
          <a:p>
            <a:r>
              <a:rPr lang="en-US" sz="2000" dirty="0" smtClean="0"/>
              <a:t>Learning takes time</a:t>
            </a:r>
          </a:p>
          <a:p>
            <a:r>
              <a:rPr lang="en-US" sz="2000" dirty="0" smtClean="0"/>
              <a:t>Learning is unique to the learner</a:t>
            </a:r>
          </a:p>
          <a:p>
            <a:r>
              <a:rPr lang="en-US" sz="2000" dirty="0" smtClean="0"/>
              <a:t>Learning can occur without performance: latent learning</a:t>
            </a:r>
          </a:p>
          <a:p>
            <a:r>
              <a:rPr lang="en-US" sz="2000" dirty="0" smtClean="0"/>
              <a:t>Performance can occur without learning</a:t>
            </a:r>
          </a:p>
          <a:p>
            <a:r>
              <a:rPr lang="en-US" sz="2000" dirty="0" smtClean="0"/>
              <a:t>Performance without variability of context may not lead to learning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As learning occurs, so does forgetting.” </a:t>
            </a:r>
            <a:r>
              <a:rPr lang="en-US" sz="2000" dirty="0" err="1" smtClean="0"/>
              <a:t>Nuthall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458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67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2. Mastery of Powerful Knowledge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766"/>
            <a:ext cx="8229600" cy="546764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Hirsch </a:t>
            </a:r>
            <a:r>
              <a:rPr lang="en-US" sz="2000" dirty="0"/>
              <a:t>suggested that coherent, cumulative factual knowledge is vital for </a:t>
            </a:r>
            <a:r>
              <a:rPr lang="en-US" sz="2000" dirty="0" smtClean="0"/>
              <a:t>understanding, </a:t>
            </a:r>
            <a:r>
              <a:rPr lang="en-US" sz="2000" dirty="0"/>
              <a:t>literacy and critical higher-order thinking skills.  He also argued that cultural literacy is strongly correlated with academic </a:t>
            </a:r>
            <a:r>
              <a:rPr lang="en-US" sz="2000" dirty="0" smtClean="0"/>
              <a:t>achievement. </a:t>
            </a:r>
            <a:endParaRPr lang="en-GB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Willingham argues that building pupils’ knowledge is crucial, because a memory replete with facts learns better than one without.  He also suggests that learning is impossible without extended </a:t>
            </a:r>
            <a:r>
              <a:rPr lang="en-US" sz="2000" dirty="0" smtClean="0"/>
              <a:t>practice.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Young argues that all students are entitled to access ‘powerful knowledge’ which is beyond their own </a:t>
            </a:r>
            <a:r>
              <a:rPr lang="en-US" sz="2000" dirty="0" smtClean="0"/>
              <a:t>context.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“</a:t>
            </a:r>
            <a:r>
              <a:rPr lang="en-US" sz="2000" i="1" dirty="0" smtClean="0"/>
              <a:t>A </a:t>
            </a:r>
            <a:r>
              <a:rPr lang="en-US" sz="2000" i="1" dirty="0"/>
              <a:t>distinctive feature of high-performing systems is a radically different approach to pupil progression, as a fundamental rather than surface element:</a:t>
            </a:r>
            <a:r>
              <a:rPr lang="en-US" sz="2000" dirty="0"/>
              <a:t> </a:t>
            </a:r>
            <a:r>
              <a:rPr lang="en-US" sz="2000" i="1" dirty="0"/>
              <a:t>Crude </a:t>
            </a:r>
            <a:r>
              <a:rPr lang="en-US" sz="2000" i="1" dirty="0" err="1"/>
              <a:t>categorisation</a:t>
            </a:r>
            <a:r>
              <a:rPr lang="en-US" sz="2000" i="1" dirty="0"/>
              <a:t> of pupil abilities and attainment is eschewed in </a:t>
            </a:r>
            <a:r>
              <a:rPr lang="en-US" sz="2000" i="1" dirty="0" err="1"/>
              <a:t>favour</a:t>
            </a:r>
            <a:r>
              <a:rPr lang="en-US" sz="2000" i="1" dirty="0"/>
              <a:t> of encouraging all pupils to achieve adequate understanding before moving on to the next topic or area... a ‘mastery </a:t>
            </a:r>
            <a:r>
              <a:rPr lang="en-US" sz="2000" i="1"/>
              <a:t>model</a:t>
            </a:r>
            <a:r>
              <a:rPr lang="en-US" sz="2000" i="1" smtClean="0"/>
              <a:t>.”  </a:t>
            </a:r>
            <a:r>
              <a:rPr lang="en-US" sz="2000" dirty="0"/>
              <a:t>Tim Oates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/>
              <a:t>What does this look like?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Students learn deep, rich and coherent ‘powerful knowledge’  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Students are culturally literate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Students </a:t>
            </a:r>
            <a:r>
              <a:rPr lang="en-US" sz="2000" dirty="0"/>
              <a:t>have opportunities for extended practice to embed learning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Students demonstrate secure mastery or ‘fluency’ in knowledge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Students demonstrate technical proficiency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701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3. Direct Instruction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979"/>
            <a:ext cx="8229600" cy="580602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b="1" dirty="0" smtClean="0"/>
              <a:t>Engelmann</a:t>
            </a:r>
          </a:p>
          <a:p>
            <a:r>
              <a:rPr lang="en-US" sz="23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Curriculum design </a:t>
            </a:r>
            <a:r>
              <a:rPr lang="en-US" sz="2300" dirty="0"/>
              <a:t>is the difference between failure and </a:t>
            </a:r>
            <a:r>
              <a:rPr lang="en-US" sz="2300" dirty="0" smtClean="0"/>
              <a:t>success</a:t>
            </a:r>
            <a:endParaRPr lang="en-US" sz="2300" dirty="0"/>
          </a:p>
          <a:p>
            <a:r>
              <a:rPr lang="en-US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Students </a:t>
            </a:r>
            <a:r>
              <a:rPr lang="en-US" sz="23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learn concepts from </a:t>
            </a:r>
            <a:r>
              <a:rPr lang="en-US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examples.  </a:t>
            </a:r>
            <a:r>
              <a:rPr lang="en-US" sz="2300" dirty="0" smtClean="0"/>
              <a:t>Therefore explanations </a:t>
            </a:r>
            <a:r>
              <a:rPr lang="en-US" sz="2300" dirty="0"/>
              <a:t>must </a:t>
            </a:r>
            <a:r>
              <a:rPr lang="en-US" sz="2300" dirty="0" smtClean="0"/>
              <a:t>demonstrate:</a:t>
            </a:r>
          </a:p>
          <a:p>
            <a:pPr marL="0" indent="0">
              <a:buNone/>
            </a:pPr>
            <a:r>
              <a:rPr lang="en-US" sz="2300" dirty="0" smtClean="0"/>
              <a:t>		A </a:t>
            </a:r>
            <a:r>
              <a:rPr lang="en-US" sz="2300" dirty="0"/>
              <a:t>range of positive examples of a </a:t>
            </a:r>
            <a:r>
              <a:rPr lang="en-US" sz="2300" dirty="0" smtClean="0"/>
              <a:t>concept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The </a:t>
            </a:r>
            <a:r>
              <a:rPr lang="en-US" sz="2300" dirty="0"/>
              <a:t>limits of the concept by negative </a:t>
            </a:r>
            <a:r>
              <a:rPr lang="en-US" sz="2300" dirty="0" smtClean="0"/>
              <a:t>examples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Minimally </a:t>
            </a:r>
            <a:r>
              <a:rPr lang="en-US" sz="2300" dirty="0"/>
              <a:t>different examples </a:t>
            </a:r>
            <a:endParaRPr lang="en-GB" sz="2300" dirty="0"/>
          </a:p>
          <a:p>
            <a:pPr marL="400050" lvl="1" indent="0">
              <a:buNone/>
            </a:pPr>
            <a:r>
              <a:rPr lang="en-US" sz="2300" dirty="0"/>
              <a:t> </a:t>
            </a:r>
            <a:r>
              <a:rPr lang="en-US" sz="2300" dirty="0" smtClean="0"/>
              <a:t>Students have only mastered a concept when they can </a:t>
            </a:r>
            <a:r>
              <a:rPr lang="en-US" sz="2300" dirty="0" err="1" smtClean="0"/>
              <a:t>categorise</a:t>
            </a:r>
            <a:r>
              <a:rPr lang="en-US" sz="2300" dirty="0" smtClean="0"/>
              <a:t> new examples.</a:t>
            </a:r>
          </a:p>
          <a:p>
            <a:r>
              <a:rPr lang="en-US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Students need 5x more </a:t>
            </a:r>
            <a:r>
              <a:rPr lang="en-US" sz="23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practice than we think for </a:t>
            </a:r>
            <a:r>
              <a:rPr lang="en-US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mastery.  </a:t>
            </a:r>
            <a:r>
              <a:rPr lang="en-US" sz="2300" dirty="0" smtClean="0"/>
              <a:t>Therefore lessons contain:</a:t>
            </a:r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15% new content</a:t>
            </a:r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Review of previous content</a:t>
            </a:r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Slight expansions of previous content</a:t>
            </a:r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Integrating </a:t>
            </a:r>
            <a:r>
              <a:rPr lang="en-US" sz="2300" dirty="0"/>
              <a:t>previously learned knowledge and skills in continuous review is essential</a:t>
            </a:r>
            <a:r>
              <a:rPr lang="en-US" sz="2300" dirty="0" smtClean="0"/>
              <a:t>.</a:t>
            </a:r>
          </a:p>
          <a:p>
            <a:r>
              <a:rPr lang="en-US" sz="23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</a:t>
            </a:r>
            <a:r>
              <a:rPr lang="en-US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xtended practice drills embed learning: </a:t>
            </a:r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Teacher-</a:t>
            </a:r>
            <a:r>
              <a:rPr lang="en-US" sz="2300" dirty="0" err="1" smtClean="0"/>
              <a:t>modelled</a:t>
            </a:r>
            <a:r>
              <a:rPr lang="en-US" sz="2300" dirty="0" smtClean="0"/>
              <a:t> practice of the same type of problem the students will be solving</a:t>
            </a:r>
            <a:endParaRPr lang="en-US" sz="2300" dirty="0"/>
          </a:p>
          <a:p>
            <a:pPr marL="0" indent="0">
              <a:buNone/>
            </a:pPr>
            <a:r>
              <a:rPr lang="en-US" sz="2300" dirty="0" smtClean="0"/>
              <a:t>		Student-guided practice addressing a different but similar problem</a:t>
            </a:r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	Student-independent practice</a:t>
            </a:r>
            <a:r>
              <a:rPr lang="en-US" sz="2300" dirty="0"/>
              <a:t> </a:t>
            </a:r>
            <a:r>
              <a:rPr lang="en-US" sz="2300" dirty="0" smtClean="0"/>
              <a:t>applying the concept in different contexts</a:t>
            </a:r>
            <a:endParaRPr lang="en-GB" sz="2300" dirty="0"/>
          </a:p>
          <a:p>
            <a:r>
              <a:rPr lang="en-US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High</a:t>
            </a:r>
            <a:r>
              <a:rPr lang="en-US" sz="23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-pace </a:t>
            </a:r>
            <a:r>
              <a:rPr lang="en-US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questioning </a:t>
            </a:r>
            <a:r>
              <a:rPr lang="en-US" sz="2300" dirty="0" smtClean="0"/>
              <a:t>of up to 10 learner responses a minute</a:t>
            </a:r>
            <a:r>
              <a:rPr lang="en-GB" sz="2300" dirty="0" smtClean="0"/>
              <a:t>.  (</a:t>
            </a:r>
            <a:r>
              <a:rPr lang="en-US" sz="2300" dirty="0" smtClean="0"/>
              <a:t>A </a:t>
            </a:r>
            <a:r>
              <a:rPr lang="en-US" sz="2300" dirty="0"/>
              <a:t>fast pace of short explanations </a:t>
            </a:r>
            <a:r>
              <a:rPr lang="en-US" sz="2300" dirty="0" smtClean="0"/>
              <a:t>with </a:t>
            </a:r>
            <a:r>
              <a:rPr lang="en-US" sz="2300" dirty="0"/>
              <a:t>a series of questions is better than slow-paced, long explanations</a:t>
            </a:r>
            <a:r>
              <a:rPr lang="en-US" sz="2300" dirty="0" smtClean="0"/>
              <a:t>.) </a:t>
            </a:r>
            <a:endParaRPr lang="en-GB" sz="2300" dirty="0"/>
          </a:p>
          <a:p>
            <a:r>
              <a:rPr lang="en-US" sz="2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Continuous </a:t>
            </a:r>
            <a:r>
              <a:rPr lang="en-US" sz="23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checking for understanding is embedded </a:t>
            </a:r>
            <a:r>
              <a:rPr lang="en-US" sz="2300" dirty="0" smtClean="0"/>
              <a:t>to give </a:t>
            </a:r>
            <a:r>
              <a:rPr lang="en-US" sz="2300" dirty="0"/>
              <a:t>instant feedback on who understands </a:t>
            </a:r>
            <a:r>
              <a:rPr lang="en-US" sz="2300" dirty="0" smtClean="0"/>
              <a:t>what.  Students receive rapid corrections of misconceptions to prevent errors from becoming learned habits</a:t>
            </a:r>
            <a:endParaRPr lang="en-GB" sz="2300" dirty="0"/>
          </a:p>
          <a:p>
            <a:pPr marL="0" indent="0">
              <a:buNone/>
            </a:pPr>
            <a:endParaRPr lang="en-GB" sz="2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989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4. Desirable Difficulty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Bjork</a:t>
            </a:r>
          </a:p>
          <a:p>
            <a:pPr marL="0" indent="0">
              <a:buNone/>
            </a:pPr>
            <a:r>
              <a:rPr lang="en-US" sz="2000" dirty="0" smtClean="0"/>
              <a:t>For long term learning to occur ‘desirable difficulties’ need to be in place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629661"/>
              </p:ext>
            </p:extLst>
          </p:nvPr>
        </p:nvGraphicFramePr>
        <p:xfrm>
          <a:off x="1524000" y="2696671"/>
          <a:ext cx="6096000" cy="239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Rapid progress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Sustained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progress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Predictability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Variability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e.g.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Learning recalled in different contexts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Constant Cues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Reducing or delaying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feedback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Massing/ Blocking Practice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Spacing/ Interleaving practice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Re-study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Low-stake testing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38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5. Retrieval Enhanced Learning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Long-term memory is vital for learning: if nothing has been retained in </a:t>
            </a:r>
            <a:r>
              <a:rPr lang="en-US" sz="2000" b="1" dirty="0" smtClean="0"/>
              <a:t>the long</a:t>
            </a:r>
            <a:r>
              <a:rPr lang="en-US" sz="2000" b="1" dirty="0"/>
              <a:t>-term memory, nothing has been </a:t>
            </a:r>
            <a:r>
              <a:rPr lang="en-US" sz="2000" b="1" dirty="0" smtClean="0"/>
              <a:t>learned</a:t>
            </a:r>
            <a:r>
              <a:rPr lang="en-US" sz="2000" b="1" dirty="0"/>
              <a:t> </a:t>
            </a:r>
            <a:r>
              <a:rPr lang="en-US" sz="2000" b="1" dirty="0" smtClean="0"/>
              <a:t>(Willingham)</a:t>
            </a:r>
            <a:endParaRPr lang="en-US" sz="2000" b="1" i="1" dirty="0" smtClean="0"/>
          </a:p>
          <a:p>
            <a:r>
              <a:rPr lang="en-US" sz="2000" dirty="0" smtClean="0"/>
              <a:t>Willingham argues that having factual knowledge in the long-term memory makes it easier to acquire more factual knowledge, and that learning is not possible without extended practice</a:t>
            </a:r>
          </a:p>
          <a:p>
            <a:r>
              <a:rPr lang="en-US" sz="2000" dirty="0" err="1" smtClean="0"/>
              <a:t>Roediger</a:t>
            </a:r>
            <a:r>
              <a:rPr lang="en-US" sz="2000" dirty="0" smtClean="0"/>
              <a:t> and </a:t>
            </a:r>
            <a:r>
              <a:rPr lang="en-US" sz="2000" dirty="0" err="1" smtClean="0"/>
              <a:t>Karpicke</a:t>
            </a:r>
            <a:r>
              <a:rPr lang="en-US" sz="2000" dirty="0" smtClean="0"/>
              <a:t> identified the Testing Effect: that low-stake tests are a more effective learning tool than study</a:t>
            </a:r>
          </a:p>
          <a:p>
            <a:r>
              <a:rPr lang="en-US" sz="2000" dirty="0" err="1" smtClean="0"/>
              <a:t>Dunlowsky</a:t>
            </a:r>
            <a:r>
              <a:rPr lang="en-US" sz="2000" dirty="0" smtClean="0"/>
              <a:t> suggests that the most effective retrieval strategies are: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Practice low-stake tests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Distributed Practice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Interleaved Practice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Elaborative interrogation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905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6. Smart Feedback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809455"/>
              </p:ext>
            </p:extLst>
          </p:nvPr>
        </p:nvGraphicFramePr>
        <p:xfrm>
          <a:off x="457200" y="3862223"/>
          <a:ext cx="8229600" cy="2656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Efficacy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Good for...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Timing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Task</a:t>
                      </a:r>
                    </a:p>
                    <a:p>
                      <a:pPr algn="ctr"/>
                      <a:r>
                        <a:rPr lang="en-US" sz="1400" dirty="0" smtClean="0"/>
                        <a:t>FT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More effective on simple than complex tasks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Inaccuracies and misconceptions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Rapid – before frustration</a:t>
                      </a:r>
                      <a:r>
                        <a:rPr lang="en-US" sz="1400" baseline="0" dirty="0" smtClean="0"/>
                        <a:t> occurs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Process</a:t>
                      </a:r>
                    </a:p>
                    <a:p>
                      <a:pPr algn="ctr"/>
                      <a:r>
                        <a:rPr lang="en-US" sz="1400" dirty="0" smtClean="0"/>
                        <a:t>FP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Better for deep learning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Cues for searching/ strategies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Delayed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Learning</a:t>
                      </a:r>
                    </a:p>
                    <a:p>
                      <a:pPr algn="ctr"/>
                      <a:r>
                        <a:rPr lang="en-US" sz="1400" dirty="0" smtClean="0"/>
                        <a:t>FR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Better for developing</a:t>
                      </a:r>
                      <a:r>
                        <a:rPr lang="en-US" sz="1400" baseline="0" dirty="0" smtClean="0"/>
                        <a:t> self-regulation &amp; independence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Student motivation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Use </a:t>
                      </a:r>
                      <a:r>
                        <a:rPr lang="en-US" sz="1400" dirty="0" err="1" smtClean="0"/>
                        <a:t>judgement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Character</a:t>
                      </a:r>
                    </a:p>
                    <a:p>
                      <a:pPr algn="ctr"/>
                      <a:r>
                        <a:rPr lang="en-US" sz="1400" dirty="0" smtClean="0"/>
                        <a:t>FS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Least</a:t>
                      </a:r>
                      <a:r>
                        <a:rPr lang="en-US" sz="1400" baseline="0" dirty="0" smtClean="0"/>
                        <a:t> effective whether praise or criticism</a:t>
                      </a:r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1443841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i="1" dirty="0"/>
              <a:t>“With inefficient learners it is better for a teacher to provide elaborations through instruction than to provide feedback on poorly understood </a:t>
            </a:r>
            <a:r>
              <a:rPr lang="en-US" i="1" dirty="0" smtClean="0"/>
              <a:t>concepts.” </a:t>
            </a:r>
            <a:r>
              <a:rPr lang="en-US" dirty="0"/>
              <a:t>Hattie &amp; </a:t>
            </a:r>
            <a:r>
              <a:rPr lang="en-US" dirty="0" err="1"/>
              <a:t>Timperley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“</a:t>
            </a:r>
            <a:r>
              <a:rPr lang="en-US" i="1" dirty="0"/>
              <a:t>Delaying, reducing and </a:t>
            </a:r>
            <a:r>
              <a:rPr lang="en-US" i="1" dirty="0" err="1"/>
              <a:t>summarising</a:t>
            </a:r>
            <a:r>
              <a:rPr lang="en-US" i="1" dirty="0"/>
              <a:t> feedback can be better for long term learning than providing immediate trial-by-trial </a:t>
            </a:r>
            <a:r>
              <a:rPr lang="en-US" i="1" dirty="0" smtClean="0"/>
              <a:t>feedback.</a:t>
            </a:r>
            <a:r>
              <a:rPr lang="en-US" dirty="0" smtClean="0"/>
              <a:t>” </a:t>
            </a:r>
            <a:r>
              <a:rPr lang="en-US" dirty="0"/>
              <a:t>(Bjork)</a:t>
            </a:r>
            <a:endParaRPr lang="en-US" i="1" dirty="0"/>
          </a:p>
          <a:p>
            <a:pPr marL="285750" indent="-285750">
              <a:buFont typeface="Arial"/>
              <a:buChar char="•"/>
            </a:pPr>
            <a:r>
              <a:rPr lang="en-US" i="1" dirty="0"/>
              <a:t>“Simply providing more feedback is not the answer, because it is necessary to consider the nature of the feedback, the timing and how the student ‘receives’ the </a:t>
            </a:r>
            <a:r>
              <a:rPr lang="en-US" i="1" dirty="0" smtClean="0"/>
              <a:t>feedback.” </a:t>
            </a:r>
            <a:r>
              <a:rPr lang="en-US" dirty="0"/>
              <a:t>Hattie &amp; </a:t>
            </a:r>
            <a:r>
              <a:rPr lang="en-US" dirty="0" err="1"/>
              <a:t>Timperley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3656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Implications for Teaching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376946"/>
              </p:ext>
            </p:extLst>
          </p:nvPr>
        </p:nvGraphicFramePr>
        <p:xfrm>
          <a:off x="457200" y="1600200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Skills-based teaching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Knowledge-based teaching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Starter</a:t>
                      </a:r>
                    </a:p>
                    <a:p>
                      <a:pPr algn="ctr"/>
                      <a:r>
                        <a:rPr lang="en-US" dirty="0" smtClean="0"/>
                        <a:t>For Engagement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Recap</a:t>
                      </a:r>
                    </a:p>
                    <a:p>
                      <a:pPr algn="ctr"/>
                      <a:r>
                        <a:rPr lang="en-US" dirty="0" smtClean="0"/>
                        <a:t>For Memory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Activities</a:t>
                      </a:r>
                    </a:p>
                    <a:p>
                      <a:pPr algn="ctr"/>
                      <a:r>
                        <a:rPr lang="en-US" dirty="0" smtClean="0"/>
                        <a:t>For Collaboration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Instruction</a:t>
                      </a:r>
                    </a:p>
                    <a:p>
                      <a:pPr algn="ctr"/>
                      <a:r>
                        <a:rPr lang="en-US" dirty="0" smtClean="0"/>
                        <a:t>For Knowledge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</a:t>
                      </a:r>
                    </a:p>
                    <a:p>
                      <a:pPr algn="ctr"/>
                      <a:r>
                        <a:rPr lang="en-US" dirty="0" smtClean="0"/>
                        <a:t>For Reflection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Practice</a:t>
                      </a:r>
                    </a:p>
                    <a:p>
                      <a:pPr algn="ctr"/>
                      <a:r>
                        <a:rPr lang="en-US" dirty="0" smtClean="0"/>
                        <a:t>For Understanding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4199" y="4127201"/>
            <a:ext cx="552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@Pragmatic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0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Avoid the myths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See </a:t>
            </a:r>
            <a:r>
              <a:rPr lang="en-US" sz="2000" dirty="0" err="1" smtClean="0"/>
              <a:t>Mythbusters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@</a:t>
            </a:r>
            <a:r>
              <a:rPr lang="en-US" sz="2000" dirty="0" err="1" smtClean="0">
                <a:hlinkClick r:id="rId2"/>
              </a:rPr>
              <a:t>classteaching</a:t>
            </a:r>
            <a:r>
              <a:rPr lang="en-US" sz="2000" dirty="0" smtClean="0">
                <a:hlinkClick r:id="rId2"/>
              </a:rPr>
              <a:t> </a:t>
            </a:r>
            <a:endParaRPr lang="en-US" sz="2000" dirty="0" smtClean="0"/>
          </a:p>
          <a:p>
            <a:r>
              <a:rPr lang="en-US" sz="2000" dirty="0" smtClean="0"/>
              <a:t>Variety for the sake of variety </a:t>
            </a:r>
            <a:r>
              <a:rPr lang="en-US" sz="2000" dirty="0" smtClean="0">
                <a:hlinkClick r:id="rId3"/>
              </a:rPr>
              <a:t>@Pragmatic Education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Poor Proxies for Learning</a:t>
            </a:r>
          </a:p>
          <a:p>
            <a:r>
              <a:rPr lang="en-US" sz="2000" dirty="0" smtClean="0"/>
              <a:t>Students are busy and lots of work is done (especially written work)</a:t>
            </a:r>
          </a:p>
          <a:p>
            <a:r>
              <a:rPr lang="en-US" sz="2000" dirty="0" smtClean="0"/>
              <a:t>Students are engaged, interested, motivated</a:t>
            </a:r>
          </a:p>
          <a:p>
            <a:r>
              <a:rPr lang="en-US" sz="2000" dirty="0" smtClean="0"/>
              <a:t>Students are getting attention: feedback, explanations</a:t>
            </a:r>
          </a:p>
          <a:p>
            <a:r>
              <a:rPr lang="en-US" sz="2000" dirty="0" smtClean="0"/>
              <a:t>Classroom is ordered, calm, under control</a:t>
            </a:r>
          </a:p>
          <a:p>
            <a:r>
              <a:rPr lang="en-US" sz="2000" dirty="0" smtClean="0"/>
              <a:t>Curriculum has been covered (i.e. Presented to students in some form)</a:t>
            </a:r>
          </a:p>
          <a:p>
            <a:r>
              <a:rPr lang="en-US" sz="2000" dirty="0" smtClean="0"/>
              <a:t>(At least some) students have supplied correct answers (whether or not they really understood them or could produce them independently)</a:t>
            </a:r>
          </a:p>
          <a:p>
            <a:pPr marL="0" indent="0">
              <a:buNone/>
            </a:pPr>
            <a:r>
              <a:rPr lang="en-US" sz="2000" dirty="0" smtClean="0"/>
              <a:t>Professor Coe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745" y="2944993"/>
            <a:ext cx="3704055" cy="284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0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735</Words>
  <Application>Microsoft Macintosh PowerPoint</Application>
  <PresentationFormat>On-screen Show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6 Important Ideas in Pedagogy</vt:lpstr>
      <vt:lpstr>1. Learning can only be inferred from performance</vt:lpstr>
      <vt:lpstr>2. Mastery of Powerful Knowledge</vt:lpstr>
      <vt:lpstr>3. Direct Instruction</vt:lpstr>
      <vt:lpstr>4. Desirable Difficulty</vt:lpstr>
      <vt:lpstr>5. Retrieval Enhanced Learning</vt:lpstr>
      <vt:lpstr>6. Smart Feedback</vt:lpstr>
      <vt:lpstr>Implications for Teaching</vt:lpstr>
      <vt:lpstr>Avoid the myths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</dc:title>
  <dc:creator>Ruth Powley</dc:creator>
  <cp:lastModifiedBy>Ruth Powley</cp:lastModifiedBy>
  <cp:revision>16</cp:revision>
  <dcterms:created xsi:type="dcterms:W3CDTF">2014-10-10T09:36:44Z</dcterms:created>
  <dcterms:modified xsi:type="dcterms:W3CDTF">2014-10-13T10:02:07Z</dcterms:modified>
</cp:coreProperties>
</file>