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0"/>
  </p:handoutMasterIdLst>
  <p:sldIdLst>
    <p:sldId id="412" r:id="rId2"/>
    <p:sldId id="418" r:id="rId3"/>
    <p:sldId id="426" r:id="rId4"/>
    <p:sldId id="423" r:id="rId5"/>
    <p:sldId id="419" r:id="rId6"/>
    <p:sldId id="420" r:id="rId7"/>
    <p:sldId id="421" r:id="rId8"/>
    <p:sldId id="424" r:id="rId9"/>
  </p:sldIdLst>
  <p:sldSz cx="9144000" cy="6858000" type="screen4x3"/>
  <p:notesSz cx="6669088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18" autoAdjust="0"/>
    <p:restoredTop sz="94533" autoAdjust="0"/>
  </p:normalViewPr>
  <p:slideViewPr>
    <p:cSldViewPr>
      <p:cViewPr>
        <p:scale>
          <a:sx n="80" d="100"/>
          <a:sy n="80" d="100"/>
        </p:scale>
        <p:origin x="-2952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395"/>
          </a:xfrm>
          <a:prstGeom prst="rect">
            <a:avLst/>
          </a:prstGeom>
        </p:spPr>
        <p:txBody>
          <a:bodyPr vert="horz" lIns="94492" tIns="47246" rIns="94492" bIns="472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3395"/>
          </a:xfrm>
          <a:prstGeom prst="rect">
            <a:avLst/>
          </a:prstGeom>
        </p:spPr>
        <p:txBody>
          <a:bodyPr vert="horz" lIns="94492" tIns="47246" rIns="94492" bIns="47246" rtlCol="0"/>
          <a:lstStyle>
            <a:lvl1pPr algn="r">
              <a:defRPr sz="1200"/>
            </a:lvl1pPr>
          </a:lstStyle>
          <a:p>
            <a:fld id="{009BF1D0-020F-4FEC-9811-D972B71FA869}" type="datetimeFigureOut">
              <a:rPr lang="en-GB" smtClean="0"/>
              <a:pPr/>
              <a:t>26/09/2014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889938" cy="493395"/>
          </a:xfrm>
          <a:prstGeom prst="rect">
            <a:avLst/>
          </a:prstGeom>
        </p:spPr>
        <p:txBody>
          <a:bodyPr vert="horz" lIns="94492" tIns="47246" rIns="94492" bIns="472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2793"/>
            <a:ext cx="2889938" cy="493395"/>
          </a:xfrm>
          <a:prstGeom prst="rect">
            <a:avLst/>
          </a:prstGeom>
        </p:spPr>
        <p:txBody>
          <a:bodyPr vert="horz" lIns="94492" tIns="47246" rIns="94492" bIns="47246" rtlCol="0" anchor="b"/>
          <a:lstStyle>
            <a:lvl1pPr algn="r">
              <a:defRPr sz="1200"/>
            </a:lvl1pPr>
          </a:lstStyle>
          <a:p>
            <a:fld id="{D4CBAB17-2A13-4089-93E9-E971D6952E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141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Stretch and Challenge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19862"/>
          </a:xfrm>
        </p:spPr>
        <p:txBody>
          <a:bodyPr>
            <a:normAutofit/>
          </a:bodyPr>
          <a:lstStyle/>
          <a:p>
            <a:r>
              <a:rPr lang="en-GB" dirty="0" smtClean="0"/>
              <a:t>7 strategies to grow independent, curious and engaged students from tomorrow morning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Strategy 1:  Value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Do you reward students for being ‘good’ (“John is  polite and considerate”) or for being ‘good learners’ (“Jane is curious and engaged”)</a:t>
            </a:r>
          </a:p>
          <a:p>
            <a:r>
              <a:rPr lang="en-GB" sz="1800" dirty="0" smtClean="0"/>
              <a:t>How does your behaviour reinforce ICE?  Do you allow passivity?  Who gets the most praise in your classroom?</a:t>
            </a:r>
          </a:p>
          <a:p>
            <a:r>
              <a:rPr lang="en-GB" sz="1800" dirty="0" smtClean="0"/>
              <a:t>How do the rewards in your classroom reinforce ICE?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905000"/>
          <a:ext cx="4038600" cy="202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16764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</a:ln>
                        </a:rPr>
                        <a:t>Which side happens in your lesson?</a:t>
                      </a:r>
                      <a:endParaRPr lang="en-GB" dirty="0">
                        <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Independence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Spoon Feeding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Curiosity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Disinterest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Engagement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Passivity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53000" y="4191000"/>
            <a:ext cx="358140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 Black" pitchFamily="34" charset="0"/>
              </a:rPr>
              <a:t>Idea: ICE Stickers to reward independence, curiosity and engagement </a:t>
            </a:r>
            <a:endParaRPr lang="en-GB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Desktop\AppData\Local\Microsoft\Windows\Temporary Internet Files\Content.IE5\RKZOZ1CB\MP9004011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5257800"/>
            <a:ext cx="180975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Strategy 2:  Model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Do you love learning?  Would learners in your classroom describe you as passionate, well-informed, enthusiastic, excited?</a:t>
            </a:r>
          </a:p>
          <a:p>
            <a:r>
              <a:rPr lang="en-GB" sz="1800" dirty="0" smtClean="0"/>
              <a:t>Do you believe  there are ‘right answers’ in your teaching and learning?</a:t>
            </a:r>
          </a:p>
          <a:p>
            <a:r>
              <a:rPr lang="en-GB" sz="1800" dirty="0" smtClean="0"/>
              <a:t>Do you praise effort and process more than outcome? 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Content Placeholder 5" descr="teacher-doris-da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76400"/>
            <a:ext cx="4038600" cy="4232453"/>
          </a:xfrm>
        </p:spPr>
      </p:pic>
      <p:sp>
        <p:nvSpPr>
          <p:cNvPr id="5" name="TextBox 4"/>
          <p:cNvSpPr txBox="1"/>
          <p:nvPr/>
        </p:nvSpPr>
        <p:spPr>
          <a:xfrm>
            <a:off x="4419600" y="4724400"/>
            <a:ext cx="43434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Idea: Have a language for learning on your wall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Can’t v. Could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Don’t care v. Interesting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Too difficult v. What a challenge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Strategy 3: Plan for curiosity and engagement (no spoons)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343400" cy="45259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Does each topic have a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Big Goal </a:t>
            </a:r>
            <a:r>
              <a:rPr lang="en-GB" sz="1800" dirty="0" smtClean="0"/>
              <a:t>that will excite and interest students e.g. a mystery or problem to solve?</a:t>
            </a:r>
          </a:p>
          <a:p>
            <a:r>
              <a:rPr lang="en-GB" sz="1800" dirty="0" smtClean="0"/>
              <a:t>Have you thought about exciting and curious ways of framing topics: ‘Medieval Realms’ becomes ‘Lords versus Peasants’?</a:t>
            </a:r>
          </a:p>
          <a:p>
            <a:r>
              <a:rPr lang="en-GB" sz="1800" dirty="0" smtClean="0"/>
              <a:t>Do you have starter </a:t>
            </a:r>
            <a:r>
              <a:rPr lang="en-GB" sz="1800" b="1" dirty="0" err="1" smtClean="0">
                <a:solidFill>
                  <a:schemeClr val="accent6">
                    <a:lumMod val="75000"/>
                  </a:schemeClr>
                </a:solidFill>
              </a:rPr>
              <a:t>Thunks</a:t>
            </a:r>
            <a:r>
              <a:rPr lang="en-GB" sz="1800" dirty="0" smtClean="0"/>
              <a:t> that engage and arouse curiosity? </a:t>
            </a:r>
            <a:endParaRPr lang="en-GB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800" dirty="0" smtClean="0"/>
              <a:t>Do you use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menus of challenge activities</a:t>
            </a:r>
            <a:r>
              <a:rPr lang="en-GB" sz="1800" dirty="0" smtClean="0"/>
              <a:t> to engage students’ curiosity? </a:t>
            </a:r>
            <a:endParaRPr lang="en-GB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800" dirty="0" smtClean="0"/>
              <a:t>Are your tasks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open-ended</a:t>
            </a:r>
            <a:r>
              <a:rPr lang="en-GB" sz="1800" dirty="0" smtClean="0"/>
              <a:t>?</a:t>
            </a:r>
          </a:p>
          <a:p>
            <a:r>
              <a:rPr lang="en-GB" sz="1800" dirty="0" smtClean="0"/>
              <a:t>How much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competition</a:t>
            </a:r>
            <a:r>
              <a:rPr lang="en-GB" sz="1800" dirty="0" smtClean="0"/>
              <a:t> is there for students?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1536632"/>
              </p:ext>
            </p:extLst>
          </p:nvPr>
        </p:nvGraphicFramePr>
        <p:xfrm>
          <a:off x="4724400" y="2249488"/>
          <a:ext cx="4191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Does your Scheme for Learning develop the following?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Ambiguity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Complexity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Risk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Uncertainty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Multi answers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Problem solving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4495800"/>
            <a:ext cx="21336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Idea: Look over your KS3 Schemes for Learning.  Are they exciting?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Desktop\AppData\Local\Microsoft\Windows\Temporary Internet Files\Content.IE5\5L2ONHCS\MP90034167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114800"/>
            <a:ext cx="1609344" cy="2256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Strategy 4: Grow independence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Are ICE skills in your schemes for learning and lesson plans?</a:t>
            </a:r>
            <a:endParaRPr lang="en-GB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800" dirty="0" smtClean="0"/>
              <a:t>Do you progress check ICE skills in lessons?</a:t>
            </a:r>
          </a:p>
          <a:p>
            <a:r>
              <a:rPr lang="en-GB" sz="1800" dirty="0" smtClean="0"/>
              <a:t>Do you teach students ‘learning vocabulary’ so that they can talk about their own learning?</a:t>
            </a:r>
            <a:endParaRPr lang="en-GB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44578656"/>
              </p:ext>
            </p:extLst>
          </p:nvPr>
        </p:nvGraphicFramePr>
        <p:xfrm>
          <a:off x="4648200" y="2249488"/>
          <a:ext cx="4038600" cy="367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Independent Learning Skills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C92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Group work</a:t>
                      </a:r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Talk</a:t>
                      </a:r>
                      <a:r>
                        <a:rPr lang="en-GB" baseline="0" dirty="0" smtClean="0"/>
                        <a:t> for Learning</a:t>
                      </a:r>
                      <a:endParaRPr lang="en-GB" dirty="0" smtClean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Group</a:t>
                      </a:r>
                      <a:r>
                        <a:rPr lang="en-GB" baseline="0" dirty="0" smtClean="0"/>
                        <a:t> formation: forming, storming, </a:t>
                      </a:r>
                      <a:r>
                        <a:rPr lang="en-GB" baseline="0" dirty="0" err="1" smtClean="0"/>
                        <a:t>norming</a:t>
                      </a:r>
                      <a:r>
                        <a:rPr lang="en-GB" baseline="0" dirty="0" smtClean="0"/>
                        <a:t>, performing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to discuss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to debate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to plan a research topic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to</a:t>
                      </a:r>
                      <a:r>
                        <a:rPr lang="en-GB" baseline="0" dirty="0" smtClean="0"/>
                        <a:t> speak in public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Problem solving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Planning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How to review work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Meta-cognition</a:t>
                      </a:r>
                    </a:p>
                    <a:p>
                      <a:pPr algn="ctr"/>
                      <a:r>
                        <a:rPr lang="en-GB" dirty="0" smtClean="0"/>
                        <a:t>(thinking about thinking)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172200"/>
            <a:ext cx="8763000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Idea: Design and use a mark scheme for independent learning skills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Strategy 5: Co-construct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151376"/>
          </a:xfrm>
        </p:spPr>
        <p:txBody>
          <a:bodyPr>
            <a:normAutofit/>
          </a:bodyPr>
          <a:lstStyle/>
          <a:p>
            <a:r>
              <a:rPr lang="en-GB" sz="1800" dirty="0" smtClean="0"/>
              <a:t>Who makes the decisions in your classroom?  How much input do you give your students?</a:t>
            </a:r>
          </a:p>
          <a:p>
            <a:r>
              <a:rPr lang="en-GB" sz="1800" dirty="0" smtClean="0"/>
              <a:t>How much choice/ flexibility do you give your students?</a:t>
            </a:r>
          </a:p>
          <a:p>
            <a:r>
              <a:rPr lang="en-GB" sz="1800" dirty="0" smtClean="0"/>
              <a:t>Do you get/ respond to student voice from your students?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0507329"/>
              </p:ext>
            </p:extLst>
          </p:nvPr>
        </p:nvGraphicFramePr>
        <p:xfrm>
          <a:off x="4648200" y="4114800"/>
          <a:ext cx="419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How can students get involved?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Students designing learning objectives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Students designing success criteria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Menus of activities for students 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 input into progress</a:t>
                      </a:r>
                      <a:r>
                        <a:rPr lang="en-GB" baseline="0" dirty="0" smtClean="0"/>
                        <a:t> checking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Students designing group roles</a:t>
                      </a:r>
                      <a:endParaRPr lang="en-GB" dirty="0"/>
                    </a:p>
                  </a:txBody>
                  <a:tcPr>
                    <a:solidFill>
                      <a:srgbClr val="5C92B5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572000"/>
            <a:ext cx="4267200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 1: Co-construct new rules with your students that give them more independence &amp; ownership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 2: Use Student Coaches to promote independence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7" name="Picture 2" descr="C:\Users\Desktop\AppData\Local\Microsoft\Windows\Temporary Internet Files\Content.IE5\2QPF6V9A\MP900442177[1].jpg"/>
          <p:cNvPicPr>
            <a:picLocks noChangeAspect="1" noChangeArrowheads="1"/>
          </p:cNvPicPr>
          <p:nvPr/>
        </p:nvPicPr>
        <p:blipFill>
          <a:blip r:embed="rId2" cstate="print"/>
          <a:srcRect l="6787" t="6557" r="7282" b="8197"/>
          <a:stretch>
            <a:fillRect/>
          </a:stretch>
        </p:blipFill>
        <p:spPr bwMode="auto">
          <a:xfrm>
            <a:off x="5105400" y="1600200"/>
            <a:ext cx="2766646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Strategy 6: Live it in the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Is your classroom a safe place for students to take risks?  (From you and from other students).  Do your classroom rules promote or impede ICE?</a:t>
            </a:r>
          </a:p>
          <a:p>
            <a:r>
              <a:rPr lang="en-GB" sz="1800" dirty="0" smtClean="0"/>
              <a:t>Answer questions with a question: What do you think?  Don’t encourage students to be lazy thinkers</a:t>
            </a:r>
          </a:p>
          <a:p>
            <a:r>
              <a:rPr lang="en-GB" sz="1800" dirty="0" smtClean="0"/>
              <a:t>How many surprises are there in your lessons?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962400" cy="203132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 1: Promote resilience with at least 1 unexpected challenge each lesson.  Reward students for responding well to this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 2: Have a ‘no hands up’ rule (pick names from a hat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7" descr="C:\Users\Desktop\AppData\Local\Microsoft\Windows\Temporary Internet Files\Content.IE5\ASDJN6YC\MP90038630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5484" y="1752600"/>
            <a:ext cx="195643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Strategy 7: Step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800" dirty="0" smtClean="0"/>
              <a:t>Set a strict time limit for speaking to the class.  80% of the lesson should be about student action, not teacher action</a:t>
            </a:r>
          </a:p>
          <a:p>
            <a:pPr lvl="0"/>
            <a:r>
              <a:rPr lang="en-GB" sz="1800" dirty="0" smtClean="0"/>
              <a:t>Delegate leading activities to students e.g. starters, </a:t>
            </a:r>
            <a:r>
              <a:rPr lang="en-GB" sz="1800" dirty="0" err="1" smtClean="0"/>
              <a:t>plenaries</a:t>
            </a:r>
            <a:r>
              <a:rPr lang="en-GB" sz="1800" dirty="0" smtClean="0"/>
              <a:t>, modelling and summarising previous learning</a:t>
            </a:r>
          </a:p>
          <a:p>
            <a:pPr lvl="0"/>
            <a:r>
              <a:rPr lang="en-GB" sz="1800" dirty="0" smtClean="0"/>
              <a:t>Make your question and answer technique more ‘student – student’ and less ‘teacher – student’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124200"/>
            <a:ext cx="4038600" cy="3651187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5943600"/>
            <a:ext cx="381000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 Black" pitchFamily="34" charset="0"/>
              </a:rPr>
              <a:t>Idea: Use a timer to practice speaking less at the start</a:t>
            </a:r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Desktop\AppData\Local\Microsoft\Windows\Temporary Internet Files\Content.IE5\5L2ONHCS\MP9004019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4077906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1716</TotalTime>
  <Words>707</Words>
  <Application>Microsoft Macintosh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Stretch and Challenge</vt:lpstr>
      <vt:lpstr>Strategy 1:  Value it</vt:lpstr>
      <vt:lpstr>Strategy 2:  Model it</vt:lpstr>
      <vt:lpstr>Strategy 3: Plan for curiosity and engagement (no spoons)</vt:lpstr>
      <vt:lpstr>Strategy 4: Grow independence</vt:lpstr>
      <vt:lpstr>Strategy 5: Co-construct</vt:lpstr>
      <vt:lpstr>Strategy 6: Live it in the classroom</vt:lpstr>
      <vt:lpstr>Strategy 7: Step Back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Literature Unit 3 – Elements of the Gothic</dc:title>
  <dc:creator>Desktop</dc:creator>
  <cp:lastModifiedBy>Ruth Powley</cp:lastModifiedBy>
  <cp:revision>101</cp:revision>
  <dcterms:created xsi:type="dcterms:W3CDTF">2006-08-16T00:00:00Z</dcterms:created>
  <dcterms:modified xsi:type="dcterms:W3CDTF">2014-09-26T09:00:17Z</dcterms:modified>
</cp:coreProperties>
</file>