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14"/>
  </p:handoutMasterIdLst>
  <p:sldIdLst>
    <p:sldId id="412" r:id="rId2"/>
    <p:sldId id="416" r:id="rId3"/>
    <p:sldId id="421" r:id="rId4"/>
    <p:sldId id="418" r:id="rId5"/>
    <p:sldId id="422" r:id="rId6"/>
    <p:sldId id="413" r:id="rId7"/>
    <p:sldId id="394" r:id="rId8"/>
    <p:sldId id="415" r:id="rId9"/>
    <p:sldId id="423" r:id="rId10"/>
    <p:sldId id="414" r:id="rId11"/>
    <p:sldId id="420" r:id="rId12"/>
    <p:sldId id="417" r:id="rId13"/>
  </p:sldIdLst>
  <p:sldSz cx="9144000" cy="6858000" type="screen4x3"/>
  <p:notesSz cx="6669088" cy="9867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18" autoAdjust="0"/>
    <p:restoredTop sz="94533" autoAdjust="0"/>
  </p:normalViewPr>
  <p:slideViewPr>
    <p:cSldViewPr>
      <p:cViewPr>
        <p:scale>
          <a:sx n="80" d="100"/>
          <a:sy n="80" d="100"/>
        </p:scale>
        <p:origin x="-2952" y="-4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62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3395"/>
          </a:xfrm>
          <a:prstGeom prst="rect">
            <a:avLst/>
          </a:prstGeom>
        </p:spPr>
        <p:txBody>
          <a:bodyPr vert="horz" lIns="94492" tIns="47246" rIns="94492" bIns="4724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3395"/>
          </a:xfrm>
          <a:prstGeom prst="rect">
            <a:avLst/>
          </a:prstGeom>
        </p:spPr>
        <p:txBody>
          <a:bodyPr vert="horz" lIns="94492" tIns="47246" rIns="94492" bIns="47246" rtlCol="0"/>
          <a:lstStyle>
            <a:lvl1pPr algn="r">
              <a:defRPr sz="1200"/>
            </a:lvl1pPr>
          </a:lstStyle>
          <a:p>
            <a:fld id="{009BF1D0-020F-4FEC-9811-D972B71FA869}" type="datetimeFigureOut">
              <a:rPr lang="en-GB" smtClean="0"/>
              <a:pPr/>
              <a:t>26/09/2014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2793"/>
            <a:ext cx="2889938" cy="493395"/>
          </a:xfrm>
          <a:prstGeom prst="rect">
            <a:avLst/>
          </a:prstGeom>
        </p:spPr>
        <p:txBody>
          <a:bodyPr vert="horz" lIns="94492" tIns="47246" rIns="94492" bIns="4724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2793"/>
            <a:ext cx="2889938" cy="493395"/>
          </a:xfrm>
          <a:prstGeom prst="rect">
            <a:avLst/>
          </a:prstGeom>
        </p:spPr>
        <p:txBody>
          <a:bodyPr vert="horz" lIns="94492" tIns="47246" rIns="94492" bIns="47246" rtlCol="0" anchor="b"/>
          <a:lstStyle>
            <a:lvl1pPr algn="r">
              <a:defRPr sz="1200"/>
            </a:lvl1pPr>
          </a:lstStyle>
          <a:p>
            <a:fld id="{D4CBAB17-2A13-4089-93E9-E971D6952E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141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26/09/2014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F007A-CF39-4281-B1E0-2EF582E7ED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82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26/09/2014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26/09/2014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26/09/2014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26/09/2014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26/09/2014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26/09/2014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26/09/2014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Stretch and Challenge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2119862"/>
          </a:xfrm>
        </p:spPr>
        <p:txBody>
          <a:bodyPr>
            <a:normAutofit/>
          </a:bodyPr>
          <a:lstStyle/>
          <a:p>
            <a:r>
              <a:rPr lang="en-GB" dirty="0" smtClean="0"/>
              <a:t>7 strategies to develop Stretch and Challenge questioning from tomorrow morning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Appendix 1: Higher order questioning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447800"/>
            <a:ext cx="56388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1600" b="1" dirty="0" smtClean="0">
                <a:solidFill>
                  <a:schemeClr val="accent2"/>
                </a:solidFill>
              </a:rPr>
              <a:t>Analysing</a:t>
            </a:r>
            <a:endParaRPr lang="en-GB" sz="1600" dirty="0" smtClean="0">
              <a:solidFill>
                <a:schemeClr val="accent2"/>
              </a:solidFill>
            </a:endParaRPr>
          </a:p>
          <a:p>
            <a:pPr lvl="0"/>
            <a:r>
              <a:rPr lang="en-GB" sz="1600" dirty="0" smtClean="0"/>
              <a:t>How would you group/categorise/classify? </a:t>
            </a:r>
          </a:p>
          <a:p>
            <a:pPr lvl="0"/>
            <a:r>
              <a:rPr lang="en-GB" sz="1600" dirty="0" smtClean="0"/>
              <a:t>Can you work out the features/structure of...? </a:t>
            </a:r>
          </a:p>
          <a:p>
            <a:pPr lvl="0"/>
            <a:r>
              <a:rPr lang="en-GB" sz="1600" dirty="0" smtClean="0"/>
              <a:t>How can you show the differences/ similarities of...? </a:t>
            </a:r>
          </a:p>
          <a:p>
            <a:pPr lvl="0"/>
            <a:r>
              <a:rPr lang="en-GB" sz="1600" dirty="0" smtClean="0"/>
              <a:t>What patterns can you find...? </a:t>
            </a:r>
          </a:p>
          <a:p>
            <a:pPr lvl="0"/>
            <a:r>
              <a:rPr lang="en-GB" sz="1600" dirty="0" smtClean="0"/>
              <a:t>What evidence can you find to...? </a:t>
            </a:r>
          </a:p>
          <a:p>
            <a:pPr>
              <a:buNone/>
            </a:pPr>
            <a:r>
              <a:rPr lang="en-GB" sz="1600" b="1" dirty="0" smtClean="0">
                <a:solidFill>
                  <a:schemeClr val="accent2"/>
                </a:solidFill>
              </a:rPr>
              <a:t>Synthesising</a:t>
            </a:r>
            <a:endParaRPr lang="en-GB" sz="1600" dirty="0" smtClean="0">
              <a:solidFill>
                <a:schemeClr val="accent2"/>
              </a:solidFill>
            </a:endParaRPr>
          </a:p>
          <a:p>
            <a:pPr lvl="0"/>
            <a:r>
              <a:rPr lang="en-GB" sz="1600" dirty="0" smtClean="0"/>
              <a:t>Can you think of a better way to...? </a:t>
            </a:r>
          </a:p>
          <a:p>
            <a:pPr lvl="0"/>
            <a:r>
              <a:rPr lang="en-GB" sz="1600" dirty="0" smtClean="0"/>
              <a:t>What would you have done if...? </a:t>
            </a:r>
          </a:p>
          <a:p>
            <a:pPr lvl="0"/>
            <a:r>
              <a:rPr lang="en-GB" sz="1600" dirty="0" smtClean="0"/>
              <a:t>How would you tackle this next time…? </a:t>
            </a:r>
          </a:p>
          <a:p>
            <a:pPr lvl="0"/>
            <a:r>
              <a:rPr lang="en-GB" sz="1600" dirty="0" smtClean="0"/>
              <a:t>How would you change/adapt...? </a:t>
            </a:r>
          </a:p>
          <a:p>
            <a:pPr lvl="0"/>
            <a:r>
              <a:rPr lang="en-GB" sz="1600" dirty="0" smtClean="0"/>
              <a:t>Given the choice, what would you do...?</a:t>
            </a:r>
          </a:p>
          <a:p>
            <a:pPr lvl="0">
              <a:buNone/>
            </a:pPr>
            <a:r>
              <a:rPr lang="en-GB" sz="1600" b="1" dirty="0" smtClean="0">
                <a:solidFill>
                  <a:schemeClr val="accent2"/>
                </a:solidFill>
              </a:rPr>
              <a:t>Evaluating</a:t>
            </a:r>
            <a:endParaRPr lang="en-GB" sz="1600" dirty="0" smtClean="0">
              <a:solidFill>
                <a:schemeClr val="accent2"/>
              </a:solidFill>
            </a:endParaRPr>
          </a:p>
          <a:p>
            <a:pPr lvl="0"/>
            <a:r>
              <a:rPr lang="en-GB" sz="1600" dirty="0" smtClean="0"/>
              <a:t>How successful was...? </a:t>
            </a:r>
          </a:p>
          <a:p>
            <a:pPr lvl="0"/>
            <a:r>
              <a:rPr lang="en-GB" sz="1600" dirty="0" smtClean="0"/>
              <a:t>How would you rate...? </a:t>
            </a:r>
          </a:p>
          <a:p>
            <a:pPr lvl="0"/>
            <a:r>
              <a:rPr lang="en-GB" sz="1600" dirty="0" smtClean="0"/>
              <a:t>What do you think of...? </a:t>
            </a:r>
          </a:p>
          <a:p>
            <a:pPr lvl="0"/>
            <a:r>
              <a:rPr lang="en-GB" sz="1600" dirty="0" smtClean="0"/>
              <a:t>What makes ... good/bad/average? </a:t>
            </a:r>
          </a:p>
          <a:p>
            <a:endParaRPr lang="en-GB" sz="1800" dirty="0" smtClean="0"/>
          </a:p>
        </p:txBody>
      </p:sp>
      <p:pic>
        <p:nvPicPr>
          <p:cNvPr id="5" name="ClipArt Placeholder 4" descr="bloomcog.gif"/>
          <p:cNvPicPr>
            <a:picLocks noGrp="1" noChangeAspect="1"/>
          </p:cNvPicPr>
          <p:nvPr>
            <p:ph type="clipArt"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38799" y="2510631"/>
            <a:ext cx="2886075" cy="27051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Appendix 2: Socratic Questioning</a:t>
            </a:r>
            <a:endParaRPr lang="en-GB" sz="36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61722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Clarification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bg1"/>
                          </a:solidFill>
                        </a:rPr>
                        <a:t>Why are you saying that?</a:t>
                      </a:r>
                    </a:p>
                    <a:p>
                      <a:r>
                        <a:rPr lang="en-GB" sz="1600" b="0" dirty="0" smtClean="0">
                          <a:solidFill>
                            <a:schemeClr val="bg1"/>
                          </a:solidFill>
                        </a:rPr>
                        <a:t>Can you</a:t>
                      </a:r>
                      <a:r>
                        <a:rPr lang="en-GB" sz="1600" b="0" baseline="0" dirty="0" smtClean="0">
                          <a:solidFill>
                            <a:schemeClr val="bg1"/>
                          </a:solidFill>
                        </a:rPr>
                        <a:t> give me an example?</a:t>
                      </a:r>
                      <a:endParaRPr lang="en-GB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Probing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bg1"/>
                          </a:solidFill>
                        </a:rPr>
                        <a:t>What else could we assume?</a:t>
                      </a:r>
                    </a:p>
                    <a:p>
                      <a:r>
                        <a:rPr lang="en-GB" sz="1600" b="0" dirty="0" smtClean="0">
                          <a:solidFill>
                            <a:schemeClr val="bg1"/>
                          </a:solidFill>
                        </a:rPr>
                        <a:t>What</a:t>
                      </a:r>
                      <a:r>
                        <a:rPr lang="en-GB" sz="1600" b="0" baseline="0" dirty="0" smtClean="0">
                          <a:solidFill>
                            <a:schemeClr val="bg1"/>
                          </a:solidFill>
                        </a:rPr>
                        <a:t> would happen if?</a:t>
                      </a:r>
                      <a:endParaRPr lang="en-GB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Testing evidence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bg1"/>
                          </a:solidFill>
                        </a:rPr>
                        <a:t>How do you know this?</a:t>
                      </a:r>
                    </a:p>
                    <a:p>
                      <a:r>
                        <a:rPr lang="en-GB" sz="1600" b="0" dirty="0" smtClean="0">
                          <a:solidFill>
                            <a:schemeClr val="bg1"/>
                          </a:solidFill>
                        </a:rPr>
                        <a:t>How might it be refuted?</a:t>
                      </a:r>
                      <a:endParaRPr lang="en-GB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Generating viewpoints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bg1"/>
                          </a:solidFill>
                        </a:rPr>
                        <a:t>What alternative ways of looking at this are</a:t>
                      </a:r>
                      <a:r>
                        <a:rPr lang="en-GB" sz="1600" b="0" baseline="0" dirty="0" smtClean="0">
                          <a:solidFill>
                            <a:schemeClr val="bg1"/>
                          </a:solidFill>
                        </a:rPr>
                        <a:t> there?</a:t>
                      </a:r>
                    </a:p>
                    <a:p>
                      <a:r>
                        <a:rPr lang="en-GB" sz="1600" b="0" baseline="0" dirty="0" smtClean="0">
                          <a:solidFill>
                            <a:schemeClr val="bg1"/>
                          </a:solidFill>
                        </a:rPr>
                        <a:t>What are the strengths and weaknesses of this?</a:t>
                      </a:r>
                      <a:endParaRPr lang="en-GB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Consequences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bg1"/>
                          </a:solidFill>
                        </a:rPr>
                        <a:t>What are the implications of?</a:t>
                      </a:r>
                    </a:p>
                    <a:p>
                      <a:r>
                        <a:rPr lang="en-GB" sz="1600" b="0" dirty="0" smtClean="0">
                          <a:solidFill>
                            <a:schemeClr val="bg1"/>
                          </a:solidFill>
                        </a:rPr>
                        <a:t>How</a:t>
                      </a:r>
                      <a:r>
                        <a:rPr lang="en-GB" sz="1600" b="0" baseline="0" dirty="0" smtClean="0">
                          <a:solidFill>
                            <a:schemeClr val="bg1"/>
                          </a:solidFill>
                        </a:rPr>
                        <a:t> does this fit with?</a:t>
                      </a:r>
                      <a:endParaRPr lang="en-GB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Questions about the question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bg1"/>
                          </a:solidFill>
                        </a:rPr>
                        <a:t>What was the point of asking that question?</a:t>
                      </a:r>
                    </a:p>
                    <a:p>
                      <a:r>
                        <a:rPr lang="en-GB" sz="1600" b="0" dirty="0" smtClean="0">
                          <a:solidFill>
                            <a:schemeClr val="bg1"/>
                          </a:solidFill>
                        </a:rPr>
                        <a:t>Why do you think</a:t>
                      </a:r>
                      <a:r>
                        <a:rPr lang="en-GB" sz="1600" b="0" baseline="0" dirty="0" smtClean="0">
                          <a:solidFill>
                            <a:schemeClr val="bg1"/>
                          </a:solidFill>
                        </a:rPr>
                        <a:t> I asked this question?</a:t>
                      </a:r>
                    </a:p>
                    <a:p>
                      <a:r>
                        <a:rPr lang="en-GB" sz="1600" b="0" baseline="0" dirty="0" smtClean="0">
                          <a:solidFill>
                            <a:schemeClr val="bg1"/>
                          </a:solidFill>
                        </a:rPr>
                        <a:t>What else might I ask?</a:t>
                      </a:r>
                      <a:endParaRPr lang="en-GB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Appendix 3: Oxford interview answers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1174135"/>
              </p:ext>
            </p:extLst>
          </p:nvPr>
        </p:nvGraphicFramePr>
        <p:xfrm>
          <a:off x="457200" y="2133600"/>
          <a:ext cx="8229600" cy="4379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3886200"/>
              </a:tblGrid>
              <a:tr h="1927161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What does it mean for someone to ‘take’ another’s car?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GENERATE as many definitions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 as possible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EXPLORE at least 3 differing points of view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 CONSIDER exceptions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5C92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What is ‘useful’ language?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EVALUATE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 the integral components of language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IDENTIFY criteria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ARGUE for the strengths of language in general/ 1 language 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5C92B5"/>
                    </a:solidFill>
                  </a:tcPr>
                </a:tc>
              </a:tr>
              <a:tr h="2452750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How would you design a gravity dam to hold back water?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ANALYSE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the forces acting on the dam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CONSIDER a range of suitable materials/ possible problems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DESIGN appropriate mathematical expressions that could be used to predict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the success/ failure of the dam</a:t>
                      </a:r>
                      <a:endParaRPr lang="en-GB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5C92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If I were to visit your home town,</a:t>
                      </a:r>
                      <a:r>
                        <a:rPr lang="en-GB" sz="1600" b="1" baseline="0" dirty="0" smtClean="0">
                          <a:solidFill>
                            <a:schemeClr val="tx1"/>
                          </a:solidFill>
                        </a:rPr>
                        <a:t> what would be of greatest interest to me and why?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CONNECT topic areas together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Make COMPARISONS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Make LINKS with other subject areas</a:t>
                      </a:r>
                      <a:endParaRPr lang="en-GB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5C92B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Strategy 1:Use stretch and challenge questioning</a:t>
            </a:r>
            <a:endParaRPr lang="en-GB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4264233"/>
              </p:ext>
            </p:extLst>
          </p:nvPr>
        </p:nvGraphicFramePr>
        <p:xfrm>
          <a:off x="457200" y="2249488"/>
          <a:ext cx="8229600" cy="399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61722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Planned questions 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C92B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 smtClean="0">
                          <a:solidFill>
                            <a:schemeClr val="bg1"/>
                          </a:solidFill>
                        </a:rPr>
                        <a:t>Questions that allow students to meet</a:t>
                      </a:r>
                      <a:r>
                        <a:rPr lang="en-GB" sz="1600" b="0" baseline="0" dirty="0" smtClean="0">
                          <a:solidFill>
                            <a:schemeClr val="bg1"/>
                          </a:solidFill>
                        </a:rPr>
                        <a:t> the learning objective rather than random questions</a:t>
                      </a:r>
                      <a:endParaRPr lang="en-GB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C92B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Sequential questions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C92B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 smtClean="0">
                          <a:solidFill>
                            <a:schemeClr val="bg1"/>
                          </a:solidFill>
                        </a:rPr>
                        <a:t>Questions</a:t>
                      </a:r>
                      <a:r>
                        <a:rPr lang="en-GB" sz="1600" b="0" baseline="0" dirty="0" smtClean="0">
                          <a:solidFill>
                            <a:schemeClr val="bg1"/>
                          </a:solidFill>
                        </a:rPr>
                        <a:t> that are linked/ differentiated as building blocks of learning </a:t>
                      </a:r>
                      <a:endParaRPr lang="en-GB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C92B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Higher Order questions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C92B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 smtClean="0">
                          <a:solidFill>
                            <a:schemeClr val="bg1"/>
                          </a:solidFill>
                        </a:rPr>
                        <a:t>Questions</a:t>
                      </a:r>
                      <a:r>
                        <a:rPr lang="en-GB" sz="1600" b="0" baseline="0" dirty="0" smtClean="0">
                          <a:solidFill>
                            <a:schemeClr val="bg1"/>
                          </a:solidFill>
                        </a:rPr>
                        <a:t> use the top 3 levels of Bloom’s Taxonomy: analysis, synthesis and evaluation</a:t>
                      </a:r>
                      <a:endParaRPr lang="en-GB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C92B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Open questions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C92B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 smtClean="0">
                          <a:solidFill>
                            <a:schemeClr val="bg1"/>
                          </a:solidFill>
                        </a:rPr>
                        <a:t>Questions that are ‘open’ not ‘closed’</a:t>
                      </a:r>
                      <a:endParaRPr lang="en-GB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C92B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Targeted questions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C92B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 smtClean="0">
                          <a:solidFill>
                            <a:schemeClr val="bg1"/>
                          </a:solidFill>
                        </a:rPr>
                        <a:t>Don’t rely on the same small group to answer questions.  Choose unusual</a:t>
                      </a:r>
                      <a:r>
                        <a:rPr lang="en-GB" sz="1600" b="0" baseline="0" dirty="0" smtClean="0">
                          <a:solidFill>
                            <a:schemeClr val="bg1"/>
                          </a:solidFill>
                        </a:rPr>
                        <a:t> groups:</a:t>
                      </a:r>
                    </a:p>
                    <a:p>
                      <a:pPr marL="342900" indent="-342900" algn="l">
                        <a:buAutoNum type="alphaLcPeriod"/>
                      </a:pPr>
                      <a:r>
                        <a:rPr lang="en-GB" sz="1600" b="0" baseline="0" dirty="0" smtClean="0">
                          <a:solidFill>
                            <a:schemeClr val="bg1"/>
                          </a:solidFill>
                        </a:rPr>
                        <a:t>Those who like marmite</a:t>
                      </a:r>
                    </a:p>
                    <a:p>
                      <a:pPr marL="342900" indent="-342900" algn="l">
                        <a:buAutoNum type="alphaLcPeriod"/>
                      </a:pPr>
                      <a:r>
                        <a:rPr lang="en-GB" sz="1600" b="0" baseline="0" dirty="0" smtClean="0">
                          <a:solidFill>
                            <a:schemeClr val="bg1"/>
                          </a:solidFill>
                        </a:rPr>
                        <a:t>Those who watched Channel 4 last night</a:t>
                      </a:r>
                    </a:p>
                  </a:txBody>
                  <a:tcPr>
                    <a:solidFill>
                      <a:srgbClr val="5C92B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Flexible questions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C92B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 smtClean="0">
                          <a:solidFill>
                            <a:schemeClr val="bg1"/>
                          </a:solidFill>
                        </a:rPr>
                        <a:t>Questions that can be answered in different ways e.g. in pairs,</a:t>
                      </a:r>
                      <a:r>
                        <a:rPr lang="en-GB" sz="1600" b="0" baseline="0" dirty="0" smtClean="0">
                          <a:solidFill>
                            <a:schemeClr val="bg1"/>
                          </a:solidFill>
                        </a:rPr>
                        <a:t> groups, as individuals, with thinking time</a:t>
                      </a:r>
                      <a:endParaRPr lang="en-GB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C92B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>Strategy 2: Consider success criteria for good student &amp; teacher questions</a:t>
            </a:r>
            <a:endParaRPr lang="en-GB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2057400"/>
          <a:ext cx="8229600" cy="2529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lang="en-GB" sz="2000" b="1" baseline="0" dirty="0" smtClean="0">
                          <a:solidFill>
                            <a:schemeClr val="bg1"/>
                          </a:solidFill>
                        </a:rPr>
                        <a:t> good question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bg1"/>
                          </a:solidFill>
                        </a:rPr>
                        <a:t>Makes</a:t>
                      </a:r>
                      <a:r>
                        <a:rPr lang="en-GB" b="0" baseline="0" dirty="0" smtClean="0">
                          <a:solidFill>
                            <a:schemeClr val="bg1"/>
                          </a:solidFill>
                        </a:rPr>
                        <a:t> you think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bg1"/>
                          </a:solidFill>
                        </a:rPr>
                        <a:t>Sharpens up or refreshes thinking</a:t>
                      </a:r>
                      <a:endParaRPr lang="en-GB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bg1"/>
                          </a:solidFill>
                        </a:rPr>
                        <a:t>Challenges perceptions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bg1"/>
                          </a:solidFill>
                        </a:rPr>
                        <a:t>Generates responses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bg1"/>
                          </a:solidFill>
                        </a:rPr>
                        <a:t>Energises lessons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bg1"/>
                          </a:solidFill>
                        </a:rPr>
                        <a:t>Leads</a:t>
                      </a:r>
                      <a:r>
                        <a:rPr lang="en-GB" b="0" baseline="0" dirty="0" smtClean="0">
                          <a:solidFill>
                            <a:schemeClr val="bg1"/>
                          </a:solidFill>
                        </a:rPr>
                        <a:t> to new knowledge or understanding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bg1"/>
                          </a:solidFill>
                        </a:rPr>
                        <a:t>Helps</a:t>
                      </a:r>
                      <a:r>
                        <a:rPr lang="en-GB" b="0" baseline="0" dirty="0" smtClean="0">
                          <a:solidFill>
                            <a:schemeClr val="bg1"/>
                          </a:solidFill>
                        </a:rPr>
                        <a:t> you find connections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bg1"/>
                          </a:solidFill>
                        </a:rPr>
                        <a:t>Stimulates</a:t>
                      </a:r>
                      <a:r>
                        <a:rPr lang="en-GB" b="0" baseline="0" dirty="0" smtClean="0">
                          <a:solidFill>
                            <a:schemeClr val="bg1"/>
                          </a:solidFill>
                        </a:rPr>
                        <a:t> creative thinking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bg1"/>
                          </a:solidFill>
                        </a:rPr>
                        <a:t>Promotes discussion and participation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bg1"/>
                          </a:solidFill>
                        </a:rPr>
                        <a:t>Engages 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bg1"/>
                          </a:solidFill>
                        </a:rPr>
                        <a:t>Offers new ‘ways in’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49530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438086"/>
                </a:solidFill>
              </a:rPr>
              <a:t>Good learning starts with questions not answers.  Use a question as the learning objective</a:t>
            </a:r>
            <a:endParaRPr lang="en-GB" b="1" dirty="0">
              <a:solidFill>
                <a:srgbClr val="438086"/>
              </a:solidFill>
            </a:endParaRPr>
          </a:p>
        </p:txBody>
      </p:sp>
      <p:pic>
        <p:nvPicPr>
          <p:cNvPr id="1026" name="Picture 2" descr="C:\Users\Desktop\AppData\Local\Microsoft\Windows\Temporary Internet Files\Content.IE5\H80DGXIM\MC90044149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343401"/>
            <a:ext cx="2514599" cy="2514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Strategy 3: Differentiate by  Question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676400"/>
            <a:ext cx="4495800" cy="509898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1600" b="1" dirty="0" smtClean="0"/>
              <a:t>Socratic questions are 6 types of question used to ‘draw out’ the student </a:t>
            </a:r>
          </a:p>
          <a:p>
            <a:r>
              <a:rPr lang="en-GB" sz="1600" b="1" dirty="0" smtClean="0">
                <a:solidFill>
                  <a:schemeClr val="accent2"/>
                </a:solidFill>
              </a:rPr>
              <a:t>Ask questions that surprise and challenge More Able Students</a:t>
            </a:r>
          </a:p>
          <a:p>
            <a:r>
              <a:rPr lang="en-GB" sz="1600" b="1" dirty="0" smtClean="0">
                <a:solidFill>
                  <a:schemeClr val="accent2"/>
                </a:solidFill>
              </a:rPr>
              <a:t>Give More Able students the answer </a:t>
            </a:r>
            <a:r>
              <a:rPr lang="en-GB" sz="1600" dirty="0" smtClean="0"/>
              <a:t>and get them to find out the question, or get them to think of the questions</a:t>
            </a:r>
          </a:p>
          <a:p>
            <a:r>
              <a:rPr lang="en-GB" sz="1600" b="1" dirty="0" smtClean="0">
                <a:solidFill>
                  <a:schemeClr val="accent2"/>
                </a:solidFill>
              </a:rPr>
              <a:t>Lengthen ‘waiting time’ </a:t>
            </a:r>
            <a:r>
              <a:rPr lang="en-GB" sz="1600" dirty="0" smtClean="0"/>
              <a:t>to 10 seconds or longer get ‘richer’ responses to questions</a:t>
            </a:r>
          </a:p>
          <a:p>
            <a:r>
              <a:rPr lang="en-GB" sz="1600" b="1" dirty="0" smtClean="0">
                <a:solidFill>
                  <a:schemeClr val="accent2"/>
                </a:solidFill>
              </a:rPr>
              <a:t>Expect A potential students to always answer in sentences</a:t>
            </a:r>
            <a:r>
              <a:rPr lang="en-GB" sz="1600" dirty="0" smtClean="0">
                <a:solidFill>
                  <a:schemeClr val="accent2"/>
                </a:solidFill>
              </a:rPr>
              <a:t>, </a:t>
            </a:r>
            <a:r>
              <a:rPr lang="en-GB" sz="1600" dirty="0" smtClean="0"/>
              <a:t>and A* potential students to always answer in paragraphs to encourage deepened responses</a:t>
            </a:r>
          </a:p>
          <a:p>
            <a:r>
              <a:rPr lang="en-GB" sz="1600" b="1" dirty="0" smtClean="0">
                <a:solidFill>
                  <a:schemeClr val="accent2"/>
                </a:solidFill>
              </a:rPr>
              <a:t>Use questions to surprise or stimulate creative thinking: </a:t>
            </a:r>
            <a:r>
              <a:rPr lang="en-GB" sz="1600" dirty="0" smtClean="0"/>
              <a:t>what colour is Monday?</a:t>
            </a:r>
            <a:endParaRPr lang="en-GB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Socratic questions:</a:t>
            </a:r>
          </a:p>
          <a:p>
            <a:pPr marL="566928" indent="-457200">
              <a:buNone/>
            </a:pPr>
            <a:r>
              <a:rPr lang="en-GB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GB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Clarify/ Sharpen up thinking</a:t>
            </a:r>
          </a:p>
          <a:p>
            <a:pPr marL="566928" indent="-457200">
              <a:buNone/>
            </a:pPr>
            <a:r>
              <a:rPr lang="en-GB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2. Probe</a:t>
            </a:r>
          </a:p>
          <a:p>
            <a:pPr marL="566928" indent="-457200">
              <a:buNone/>
            </a:pPr>
            <a:r>
              <a:rPr lang="en-GB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3. Challenge assumptions</a:t>
            </a:r>
          </a:p>
          <a:p>
            <a:pPr marL="566928" indent="-457200">
              <a:buNone/>
            </a:pPr>
            <a:r>
              <a:rPr lang="en-GB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4. Offer new ways in</a:t>
            </a:r>
          </a:p>
          <a:p>
            <a:pPr marL="566928" indent="-457200">
              <a:buNone/>
            </a:pPr>
            <a:r>
              <a:rPr lang="en-GB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5. Consider implications</a:t>
            </a:r>
          </a:p>
          <a:p>
            <a:pPr marL="566928" indent="-457200">
              <a:buNone/>
            </a:pPr>
            <a:r>
              <a:rPr lang="en-GB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6. Question the question/ generate questions</a:t>
            </a:r>
          </a:p>
          <a:p>
            <a:pPr>
              <a:buNone/>
            </a:pPr>
            <a:endParaRPr lang="en-GB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 descr="http://www.gerryriskin.com/Question%20Ma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495800"/>
            <a:ext cx="144857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>Strategy 4: Use questions to challenge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525963"/>
          </a:xfrm>
        </p:spPr>
        <p:txBody>
          <a:bodyPr>
            <a:normAutofit/>
          </a:bodyPr>
          <a:lstStyle/>
          <a:p>
            <a:r>
              <a:rPr lang="en-GB" sz="1600" b="1" dirty="0" smtClean="0">
                <a:solidFill>
                  <a:schemeClr val="accent2"/>
                </a:solidFill>
              </a:rPr>
              <a:t>Use questions in sequence </a:t>
            </a:r>
            <a:r>
              <a:rPr lang="en-GB" sz="1600" dirty="0" smtClean="0"/>
              <a:t>to:</a:t>
            </a:r>
          </a:p>
          <a:p>
            <a:pPr>
              <a:buNone/>
            </a:pPr>
            <a:r>
              <a:rPr lang="en-GB" sz="1600" dirty="0" smtClean="0"/>
              <a:t>Clarify</a:t>
            </a:r>
          </a:p>
          <a:p>
            <a:pPr>
              <a:buNone/>
            </a:pPr>
            <a:r>
              <a:rPr lang="en-GB" sz="1600" dirty="0" smtClean="0"/>
              <a:t>Probe</a:t>
            </a:r>
          </a:p>
          <a:p>
            <a:pPr>
              <a:buNone/>
            </a:pPr>
            <a:r>
              <a:rPr lang="en-GB" sz="1600" dirty="0" smtClean="0"/>
              <a:t>Challenge</a:t>
            </a:r>
          </a:p>
          <a:p>
            <a:pPr>
              <a:buNone/>
            </a:pPr>
            <a:r>
              <a:rPr lang="en-GB" sz="1600" dirty="0" smtClean="0"/>
              <a:t>Recommend</a:t>
            </a:r>
          </a:p>
          <a:p>
            <a:r>
              <a:rPr lang="en-GB" sz="1600" b="1" dirty="0" smtClean="0">
                <a:solidFill>
                  <a:schemeClr val="accent2"/>
                </a:solidFill>
              </a:rPr>
              <a:t>Use questions to challenge:</a:t>
            </a:r>
          </a:p>
          <a:p>
            <a:pPr>
              <a:buNone/>
            </a:pPr>
            <a:r>
              <a:rPr lang="en-GB" sz="1600" dirty="0" smtClean="0"/>
              <a:t>Would you rather X or Y... Why?</a:t>
            </a:r>
          </a:p>
          <a:p>
            <a:pPr>
              <a:buNone/>
            </a:pPr>
            <a:r>
              <a:rPr lang="en-GB" sz="1600" dirty="0" smtClean="0"/>
              <a:t>What is your best question about this?</a:t>
            </a:r>
          </a:p>
          <a:p>
            <a:r>
              <a:rPr lang="en-GB" sz="1600" b="1" dirty="0" smtClean="0">
                <a:solidFill>
                  <a:schemeClr val="accent2"/>
                </a:solidFill>
              </a:rPr>
              <a:t>Use counter factual questions:</a:t>
            </a:r>
          </a:p>
          <a:p>
            <a:pPr>
              <a:buNone/>
            </a:pPr>
            <a:r>
              <a:rPr lang="en-GB" sz="1600" dirty="0" smtClean="0"/>
              <a:t>What if...</a:t>
            </a:r>
          </a:p>
          <a:p>
            <a:r>
              <a:rPr lang="en-GB" sz="1600" b="1" dirty="0" smtClean="0">
                <a:solidFill>
                  <a:schemeClr val="accent2"/>
                </a:solidFill>
              </a:rPr>
              <a:t>Allow the following responses:</a:t>
            </a:r>
          </a:p>
          <a:p>
            <a:pPr>
              <a:buNone/>
            </a:pPr>
            <a:r>
              <a:rPr lang="en-GB" sz="1600" dirty="0" smtClean="0"/>
              <a:t>May I have more information?</a:t>
            </a:r>
          </a:p>
          <a:p>
            <a:pPr>
              <a:buNone/>
            </a:pPr>
            <a:r>
              <a:rPr lang="en-GB" sz="1600" dirty="0" smtClean="0"/>
              <a:t>May I have more time to think?</a:t>
            </a:r>
          </a:p>
          <a:p>
            <a:pPr>
              <a:buNone/>
            </a:pPr>
            <a:r>
              <a:rPr lang="en-GB" sz="1600" dirty="0" smtClean="0"/>
              <a:t>Where will I find this information?</a:t>
            </a:r>
          </a:p>
          <a:p>
            <a:pPr>
              <a:buNone/>
            </a:pPr>
            <a:r>
              <a:rPr lang="en-GB" sz="1600" dirty="0" smtClean="0"/>
              <a:t>May I ask </a:t>
            </a:r>
            <a:r>
              <a:rPr lang="en-GB" sz="1600" smtClean="0"/>
              <a:t>a friend?</a:t>
            </a:r>
            <a:endParaRPr lang="en-GB" sz="1600" dirty="0" smtClean="0"/>
          </a:p>
          <a:p>
            <a:pPr>
              <a:buNone/>
            </a:pPr>
            <a:endParaRPr lang="en-GB" sz="1600" dirty="0" smtClean="0"/>
          </a:p>
          <a:p>
            <a:pPr>
              <a:buNone/>
            </a:pPr>
            <a:endParaRPr lang="en-GB" sz="1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20814283"/>
              </p:ext>
            </p:extLst>
          </p:nvPr>
        </p:nvGraphicFramePr>
        <p:xfrm>
          <a:off x="4648200" y="1752600"/>
          <a:ext cx="4038600" cy="2606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Students come up with their own questions to investigate an</a:t>
                      </a:r>
                      <a:r>
                        <a:rPr lang="en-GB" baseline="0" dirty="0" smtClean="0"/>
                        <a:t> issue</a:t>
                      </a:r>
                      <a:endParaRPr lang="en-GB" dirty="0"/>
                    </a:p>
                  </a:txBody>
                  <a:tcPr>
                    <a:solidFill>
                      <a:srgbClr val="5C92B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What do we already know?</a:t>
                      </a:r>
                      <a:endParaRPr lang="en-GB" sz="1600" dirty="0"/>
                    </a:p>
                  </a:txBody>
                  <a:tcPr>
                    <a:solidFill>
                      <a:srgbClr val="5C92B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What don’t we know that we need to know?</a:t>
                      </a:r>
                      <a:endParaRPr lang="en-GB" sz="1600" dirty="0"/>
                    </a:p>
                  </a:txBody>
                  <a:tcPr>
                    <a:solidFill>
                      <a:srgbClr val="5C92B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What information</a:t>
                      </a:r>
                      <a:r>
                        <a:rPr lang="en-GB" sz="1600" baseline="0" dirty="0" smtClean="0"/>
                        <a:t> matters?</a:t>
                      </a:r>
                      <a:endParaRPr lang="en-GB" sz="1600" dirty="0"/>
                    </a:p>
                  </a:txBody>
                  <a:tcPr>
                    <a:solidFill>
                      <a:srgbClr val="5C92B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What are we trying to achieve?</a:t>
                      </a:r>
                      <a:endParaRPr lang="en-GB" sz="1600" dirty="0"/>
                    </a:p>
                  </a:txBody>
                  <a:tcPr>
                    <a:solidFill>
                      <a:srgbClr val="5C92B5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Desktop\AppData\Local\Microsoft\Windows\Temporary Internet Files\Content.IE5\H80DGXIM\MP90031559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495800"/>
            <a:ext cx="2790202" cy="1990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Strategy 5: Use questioning to generate creative responses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1600" dirty="0" smtClean="0"/>
          </a:p>
          <a:p>
            <a:pPr>
              <a:buNone/>
            </a:pPr>
            <a:r>
              <a:rPr lang="en-GB" sz="1600" b="1" dirty="0" err="1" smtClean="0">
                <a:solidFill>
                  <a:schemeClr val="accent2"/>
                </a:solidFill>
              </a:rPr>
              <a:t>Thunks</a:t>
            </a:r>
            <a:r>
              <a:rPr lang="en-GB" sz="1600" b="1" dirty="0" smtClean="0">
                <a:solidFill>
                  <a:schemeClr val="accent2"/>
                </a:solidFill>
              </a:rPr>
              <a:t> to make students’ think</a:t>
            </a:r>
          </a:p>
          <a:p>
            <a:pPr>
              <a:buNone/>
            </a:pPr>
            <a:r>
              <a:rPr lang="en-GB" sz="1600" dirty="0" smtClean="0"/>
              <a:t>What colour is Tuesday?</a:t>
            </a:r>
          </a:p>
          <a:p>
            <a:pPr>
              <a:buNone/>
            </a:pPr>
            <a:r>
              <a:rPr lang="en-GB" sz="1600" dirty="0" smtClean="0"/>
              <a:t>What is 1/3 of love?</a:t>
            </a:r>
          </a:p>
          <a:p>
            <a:pPr>
              <a:buNone/>
            </a:pPr>
            <a:r>
              <a:rPr lang="en-GB" sz="1600" dirty="0" smtClean="0"/>
              <a:t>Is there more past than future?</a:t>
            </a:r>
          </a:p>
          <a:p>
            <a:pPr>
              <a:buNone/>
            </a:pPr>
            <a:r>
              <a:rPr lang="en-GB" sz="1600" dirty="0" smtClean="0"/>
              <a:t>Do insects feel pain?</a:t>
            </a:r>
          </a:p>
          <a:p>
            <a:pPr>
              <a:buNone/>
            </a:pPr>
            <a:r>
              <a:rPr lang="en-GB" sz="1600" dirty="0" smtClean="0"/>
              <a:t>What tunes did Beethoven hear?</a:t>
            </a:r>
          </a:p>
          <a:p>
            <a:pPr>
              <a:buNone/>
            </a:pPr>
            <a:r>
              <a:rPr lang="en-GB" sz="1600" dirty="0" smtClean="0"/>
              <a:t>Is a library a library without books?</a:t>
            </a:r>
          </a:p>
          <a:p>
            <a:pPr>
              <a:buNone/>
            </a:pPr>
            <a:r>
              <a:rPr lang="en-GB" sz="1600" dirty="0" smtClean="0"/>
              <a:t>Which is heavier, hope or despair?</a:t>
            </a:r>
          </a:p>
          <a:p>
            <a:pPr>
              <a:buNone/>
            </a:pPr>
            <a:r>
              <a:rPr lang="en-GB" sz="1600" dirty="0" smtClean="0"/>
              <a:t>Is the internet alive?</a:t>
            </a:r>
          </a:p>
          <a:p>
            <a:pPr>
              <a:buNone/>
            </a:pPr>
            <a:endParaRPr lang="en-GB" sz="1600" dirty="0" smtClean="0"/>
          </a:p>
          <a:p>
            <a:pPr>
              <a:buNone/>
            </a:pPr>
            <a:r>
              <a:rPr lang="en-GB" sz="1800" b="1" dirty="0" smtClean="0">
                <a:solidFill>
                  <a:srgbClr val="438086"/>
                </a:solidFill>
              </a:rPr>
              <a:t>Here is the answer: what is the question?</a:t>
            </a:r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endParaRPr lang="en-GB" sz="1800" dirty="0" smtClean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3074" name="Picture 2" descr="C:\Users\Desktop\AppData\Local\Microsoft\Windows\Temporary Internet Files\Content.IE5\H80DGXIM\MP90044237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133600"/>
            <a:ext cx="4343400" cy="2887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b="1" dirty="0" smtClean="0"/>
              <a:t>Strategy 6: Get students to question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4191000" cy="5602288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endParaRPr lang="en-GB" sz="1600" dirty="0" smtClean="0">
              <a:latin typeface="Georgia" pitchFamily="18" charset="0"/>
            </a:endParaRPr>
          </a:p>
          <a:p>
            <a:r>
              <a:rPr lang="en-GB" sz="1600" dirty="0" smtClean="0">
                <a:latin typeface="Georgia" pitchFamily="18" charset="0"/>
              </a:rPr>
              <a:t>Students ask the teacher questions on a new topic</a:t>
            </a:r>
          </a:p>
          <a:p>
            <a:r>
              <a:rPr lang="en-GB" sz="1600" dirty="0" smtClean="0">
                <a:latin typeface="Georgia" pitchFamily="18" charset="0"/>
              </a:rPr>
              <a:t>Students use questions to construct their own enquiries</a:t>
            </a:r>
          </a:p>
          <a:p>
            <a:pPr eaLnBrk="1" hangingPunct="1"/>
            <a:r>
              <a:rPr lang="en-GB" sz="1600" dirty="0" smtClean="0">
                <a:latin typeface="Georgia" pitchFamily="18" charset="0"/>
              </a:rPr>
              <a:t>Give students question stems to refine their questioning:</a:t>
            </a:r>
          </a:p>
          <a:p>
            <a:pPr marL="509778" indent="-400050" eaLnBrk="1" hangingPunct="1">
              <a:buAutoNum type="romanLcPeriod"/>
            </a:pPr>
            <a:r>
              <a:rPr lang="en-GB" sz="1600" dirty="0" smtClean="0">
                <a:latin typeface="Georgia" pitchFamily="18" charset="0"/>
              </a:rPr>
              <a:t>What if...</a:t>
            </a:r>
          </a:p>
          <a:p>
            <a:pPr marL="509778" indent="-400050" eaLnBrk="1" hangingPunct="1">
              <a:buAutoNum type="romanLcPeriod"/>
            </a:pPr>
            <a:r>
              <a:rPr lang="en-GB" sz="1600" dirty="0" smtClean="0">
                <a:latin typeface="Georgia" pitchFamily="18" charset="0"/>
              </a:rPr>
              <a:t>Suppose we knew...</a:t>
            </a:r>
          </a:p>
          <a:p>
            <a:pPr marL="509778" indent="-400050" eaLnBrk="1" hangingPunct="1">
              <a:buAutoNum type="romanLcPeriod"/>
            </a:pPr>
            <a:r>
              <a:rPr lang="en-GB" sz="1600" dirty="0" smtClean="0">
                <a:latin typeface="Georgia" pitchFamily="18" charset="0"/>
              </a:rPr>
              <a:t>What would change if...</a:t>
            </a:r>
          </a:p>
          <a:p>
            <a:pPr eaLnBrk="1" hangingPunct="1"/>
            <a:r>
              <a:rPr lang="en-GB" sz="1600" dirty="0" smtClean="0">
                <a:latin typeface="Georgia" pitchFamily="18" charset="0"/>
              </a:rPr>
              <a:t>Have a Question Wall on which students stick questions at the end of a lesson </a:t>
            </a:r>
          </a:p>
          <a:p>
            <a:pPr eaLnBrk="1" hangingPunct="1"/>
            <a:r>
              <a:rPr lang="en-GB" sz="1600" dirty="0" smtClean="0">
                <a:latin typeface="Georgia" pitchFamily="18" charset="0"/>
              </a:rPr>
              <a:t>Use a plenary for students to write questions that the class then work on together, or which form the basis of the next lesson</a:t>
            </a:r>
          </a:p>
          <a:p>
            <a:pPr eaLnBrk="1" hangingPunct="1"/>
            <a:r>
              <a:rPr lang="en-GB" sz="1600" dirty="0" smtClean="0">
                <a:latin typeface="Georgia" pitchFamily="18" charset="0"/>
              </a:rPr>
              <a:t>Use a pair of question monitors to track questions: who asks them, open </a:t>
            </a:r>
            <a:r>
              <a:rPr lang="en-GB" sz="1600" smtClean="0">
                <a:latin typeface="Georgia" pitchFamily="18" charset="0"/>
              </a:rPr>
              <a:t>or closed etc.</a:t>
            </a:r>
            <a:endParaRPr lang="en-GB" sz="1600" dirty="0" smtClean="0">
              <a:latin typeface="Georgia" pitchFamily="18" charset="0"/>
            </a:endParaRPr>
          </a:p>
          <a:p>
            <a:pPr eaLnBrk="1" hangingPunct="1">
              <a:buNone/>
            </a:pPr>
            <a:endParaRPr lang="en-GB" sz="16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sz="1600" dirty="0" smtClean="0">
              <a:latin typeface="Georgia" pitchFamily="18" charset="0"/>
            </a:endParaRPr>
          </a:p>
        </p:txBody>
      </p:sp>
      <p:pic>
        <p:nvPicPr>
          <p:cNvPr id="1026" name="Picture 2" descr="C:\Users\Desktop\AppData\Local\Microsoft\Windows\Temporary Internet Files\Content.IE5\RKZOZ1CB\MP90043937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447800"/>
            <a:ext cx="4038599" cy="42308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1856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Strategy 7: Use questioning to promote reflection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endParaRPr lang="en-GB" sz="1600" dirty="0" smtClean="0"/>
          </a:p>
          <a:p>
            <a:r>
              <a:rPr lang="en-GB" sz="1600" dirty="0" smtClean="0"/>
              <a:t> How did you come up with your answer?</a:t>
            </a:r>
          </a:p>
          <a:p>
            <a:r>
              <a:rPr lang="en-GB" sz="1600" dirty="0" smtClean="0"/>
              <a:t>What did you need to know before you started?</a:t>
            </a:r>
          </a:p>
          <a:p>
            <a:r>
              <a:rPr lang="en-GB" sz="1600" dirty="0" smtClean="0"/>
              <a:t>Is your answer reasonable?</a:t>
            </a:r>
          </a:p>
          <a:p>
            <a:r>
              <a:rPr lang="en-GB" sz="1600" dirty="0" smtClean="0"/>
              <a:t>What if you had started at a different point?</a:t>
            </a:r>
          </a:p>
          <a:p>
            <a:r>
              <a:rPr lang="en-GB" sz="1600" dirty="0" smtClean="0"/>
              <a:t>Can you explain your method?</a:t>
            </a:r>
          </a:p>
          <a:p>
            <a:r>
              <a:rPr lang="en-GB" sz="1600" dirty="0" smtClean="0"/>
              <a:t>What went well and why?</a:t>
            </a:r>
          </a:p>
          <a:p>
            <a:r>
              <a:rPr lang="en-GB" sz="1600" dirty="0" smtClean="0"/>
              <a:t>What could have gone better and why?</a:t>
            </a:r>
          </a:p>
          <a:p>
            <a:r>
              <a:rPr lang="en-GB" sz="1600" dirty="0" smtClean="0"/>
              <a:t>How will you use this in your future learning?</a:t>
            </a:r>
          </a:p>
          <a:p>
            <a:r>
              <a:rPr lang="en-GB" sz="1600" dirty="0" smtClean="0"/>
              <a:t>What do you now need to develop?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4100" name="Picture 4" descr="C:\Users\Desktop\AppData\Local\Microsoft\Windows\Temporary Internet Files\Content.IE5\I4FKU00Z\MP91022091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95400"/>
            <a:ext cx="3429000" cy="5137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Thinking Time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C:\Users\Desktop\AppData\Local\Microsoft\Windows\Temporary Internet Files\Content.IE5\H80DGXIM\MC90043268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124200"/>
            <a:ext cx="2285714" cy="2285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1971</TotalTime>
  <Words>1130</Words>
  <Application>Microsoft Macintosh PowerPoint</Application>
  <PresentationFormat>On-screen Show (4:3)</PresentationFormat>
  <Paragraphs>157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Urban</vt:lpstr>
      <vt:lpstr>Stretch and Challenge</vt:lpstr>
      <vt:lpstr>Strategy 1:Use stretch and challenge questioning</vt:lpstr>
      <vt:lpstr>Strategy 2: Consider success criteria for good student &amp; teacher questions</vt:lpstr>
      <vt:lpstr>Strategy 3: Differentiate by  Question</vt:lpstr>
      <vt:lpstr>Strategy 4: Use questions to challenge</vt:lpstr>
      <vt:lpstr>Strategy 5: Use questioning to generate creative responses</vt:lpstr>
      <vt:lpstr>Strategy 6: Get students to question</vt:lpstr>
      <vt:lpstr>Strategy 7: Use questioning to promote reflection</vt:lpstr>
      <vt:lpstr>Thinking Time</vt:lpstr>
      <vt:lpstr>Appendix 1: Higher order questioning</vt:lpstr>
      <vt:lpstr>Appendix 2: Socratic Questioning</vt:lpstr>
      <vt:lpstr>Appendix 3: Oxford interview answers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Level Literature Unit 3 – Elements of the Gothic</dc:title>
  <dc:creator>Desktop</dc:creator>
  <cp:lastModifiedBy>Ruth Powley</cp:lastModifiedBy>
  <cp:revision>116</cp:revision>
  <dcterms:created xsi:type="dcterms:W3CDTF">2006-08-16T00:00:00Z</dcterms:created>
  <dcterms:modified xsi:type="dcterms:W3CDTF">2014-09-26T11:24:39Z</dcterms:modified>
</cp:coreProperties>
</file>