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68" r:id="rId3"/>
    <p:sldId id="258" r:id="rId4"/>
    <p:sldId id="269" r:id="rId5"/>
    <p:sldId id="259" r:id="rId6"/>
    <p:sldId id="261" r:id="rId7"/>
    <p:sldId id="263" r:id="rId8"/>
    <p:sldId id="264" r:id="rId9"/>
    <p:sldId id="265" r:id="rId10"/>
    <p:sldId id="267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5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1F38A-B8D0-3B43-9474-51D16EFD3E78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99B78-145F-4047-B2B3-DE9DAB120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93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513C2-3DBE-4FEA-8EE7-5BC300515F37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5742-F8C7-144D-9DA3-2DAB6D0BB089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3FD2-F81F-9342-921B-37242A45F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1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5742-F8C7-144D-9DA3-2DAB6D0BB089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3FD2-F81F-9342-921B-37242A45F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92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5742-F8C7-144D-9DA3-2DAB6D0BB089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3FD2-F81F-9342-921B-37242A45F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32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5742-F8C7-144D-9DA3-2DAB6D0BB089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3FD2-F81F-9342-921B-37242A45F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004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5742-F8C7-144D-9DA3-2DAB6D0BB089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3FD2-F81F-9342-921B-37242A45F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9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5742-F8C7-144D-9DA3-2DAB6D0BB089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3FD2-F81F-9342-921B-37242A45F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0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5742-F8C7-144D-9DA3-2DAB6D0BB089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3FD2-F81F-9342-921B-37242A45F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33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5742-F8C7-144D-9DA3-2DAB6D0BB089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3FD2-F81F-9342-921B-37242A45F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56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5742-F8C7-144D-9DA3-2DAB6D0BB089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3FD2-F81F-9342-921B-37242A45F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74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5742-F8C7-144D-9DA3-2DAB6D0BB089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3FD2-F81F-9342-921B-37242A45F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6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5742-F8C7-144D-9DA3-2DAB6D0BB089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3FD2-F81F-9342-921B-37242A45F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93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C5742-F8C7-144D-9DA3-2DAB6D0BB089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23FD2-F81F-9342-921B-37242A45F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6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eflectingenglish.wordpress.com/2014/10/05/the-dangers-of-differentiation-and-what-to-do-about-the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provingteaching.co.uk/2013/12/08/slovenly-language-and-foolish-thoughts-how-can-i-help-my-students-write-better-history-essays/" TargetMode="Externa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joeybagstock.wordpress.com/2014/10/22/mr-benn-and-the-anatomy-of-extended-writing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huntingenglish.com/2013/02/03/inclusive-questioning/" TargetMode="External"/><Relationship Id="rId3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Differentiation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03846" y="3411507"/>
            <a:ext cx="4953000" cy="976862"/>
          </a:xfrm>
        </p:spPr>
        <p:txBody>
          <a:bodyPr>
            <a:normAutofit/>
          </a:bodyPr>
          <a:lstStyle/>
          <a:p>
            <a:r>
              <a:rPr lang="en-GB" dirty="0" smtClean="0"/>
              <a:t>Strategies and Pitfalls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828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8</a:t>
            </a:r>
            <a:r>
              <a:rPr lang="en-GB" sz="3600" dirty="0" smtClean="0"/>
              <a:t>. Differentiation by Language</a:t>
            </a:r>
            <a:endParaRPr lang="en-GB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1600" dirty="0" smtClean="0">
                <a:solidFill>
                  <a:srgbClr val="000000"/>
                </a:solidFill>
              </a:rPr>
              <a:t>Insist on precision language in all  students’ written </a:t>
            </a:r>
            <a:r>
              <a:rPr lang="en-GB" sz="1600" u="sng" dirty="0" smtClean="0">
                <a:solidFill>
                  <a:srgbClr val="000000"/>
                </a:solidFill>
              </a:rPr>
              <a:t>and</a:t>
            </a:r>
            <a:r>
              <a:rPr lang="en-GB" sz="1600" dirty="0" smtClean="0">
                <a:solidFill>
                  <a:srgbClr val="000000"/>
                </a:solidFill>
              </a:rPr>
              <a:t> oral feedback – ‘now say it again properly’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Differentiated work sheets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Differentiated resources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Differentiated writing frames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Differentiated vocabulary lists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Differentiated key words 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Differentiated word mats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Differentiated connectives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Differentiated sentence stems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Differentiated levels of antonyms and synonyms 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Differentiated number of new words</a:t>
            </a:r>
          </a:p>
          <a:p>
            <a:pPr>
              <a:buNone/>
            </a:pPr>
            <a:endParaRPr lang="en-GB" sz="1600" dirty="0" smtClean="0">
              <a:solidFill>
                <a:srgbClr val="FFFFFF"/>
              </a:solidFill>
            </a:endParaRPr>
          </a:p>
          <a:p>
            <a:pPr>
              <a:buNone/>
            </a:pPr>
            <a:endParaRPr lang="en-GB" sz="1600" dirty="0" smtClean="0"/>
          </a:p>
          <a:p>
            <a:pPr>
              <a:buNone/>
            </a:pPr>
            <a:endParaRPr lang="en-GB" sz="1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78548817"/>
              </p:ext>
            </p:extLst>
          </p:nvPr>
        </p:nvGraphicFramePr>
        <p:xfrm>
          <a:off x="4572000" y="1621981"/>
          <a:ext cx="4038600" cy="243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Instead</a:t>
                      </a:r>
                      <a:r>
                        <a:rPr lang="en-GB" sz="1600" baseline="0" dirty="0" smtClean="0">
                          <a:solidFill>
                            <a:srgbClr val="FFFFFF"/>
                          </a:solidFill>
                        </a:rPr>
                        <a:t> of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Listen for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I had a go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I analysed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I reckon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I predict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Maybe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I conclude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I think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The main reason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Is it…4?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My calculation shows the answer is 4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68046"/>
              </p:ext>
            </p:extLst>
          </p:nvPr>
        </p:nvGraphicFramePr>
        <p:xfrm>
          <a:off x="4572000" y="4348470"/>
          <a:ext cx="41148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2954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According to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Similarly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 conclude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Arguably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Evidently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Therefore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This suggests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This links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to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Overall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21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Differentiation by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Differentiate verbal feedback</a:t>
            </a:r>
          </a:p>
          <a:p>
            <a:r>
              <a:rPr lang="en-US" sz="1600" dirty="0" smtClean="0"/>
              <a:t>Differentiate improvement strategies</a:t>
            </a:r>
          </a:p>
          <a:p>
            <a:r>
              <a:rPr lang="en-US" sz="1600" dirty="0" smtClean="0"/>
              <a:t>Differentiate improvement tasks</a:t>
            </a:r>
          </a:p>
          <a:p>
            <a:r>
              <a:rPr lang="en-US" sz="1600" dirty="0" smtClean="0"/>
              <a:t>Differentiate feed forward activities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20460" r="2046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57459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the differentiation pitfalls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Consider</a:t>
            </a:r>
          </a:p>
          <a:p>
            <a:r>
              <a:rPr lang="en-US" sz="2000" dirty="0" smtClean="0"/>
              <a:t>What differentiation is appropriate for the mastery of THIS concept/ skill?</a:t>
            </a:r>
          </a:p>
          <a:p>
            <a:r>
              <a:rPr lang="en-US" sz="2000" dirty="0" smtClean="0"/>
              <a:t>What are this student’s CURRENT needs based on their recent work?</a:t>
            </a:r>
          </a:p>
          <a:p>
            <a:r>
              <a:rPr lang="en-US" sz="2000" dirty="0" smtClean="0"/>
              <a:t>‘All, most, some’ is a blunt tool</a:t>
            </a:r>
          </a:p>
          <a:p>
            <a:r>
              <a:rPr lang="en-US" sz="2000" dirty="0" smtClean="0"/>
              <a:t>Struggle in learning is good: differentiation should not remove </a:t>
            </a:r>
            <a:r>
              <a:rPr lang="en-US" sz="2000" dirty="0" smtClean="0"/>
              <a:t>this</a:t>
            </a:r>
          </a:p>
          <a:p>
            <a:r>
              <a:rPr lang="en-US" sz="2000" dirty="0" smtClean="0"/>
              <a:t>Extension Tasks are not differentiation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Andy </a:t>
            </a:r>
            <a:r>
              <a:rPr lang="en-US" sz="2000" dirty="0" err="1" smtClean="0"/>
              <a:t>Tharby</a:t>
            </a:r>
            <a:r>
              <a:rPr lang="en-US" sz="2000" dirty="0" smtClean="0"/>
              <a:t> writes intelligently about ‘</a:t>
            </a:r>
            <a:r>
              <a:rPr lang="en-US" sz="2000" i="1" dirty="0" smtClean="0"/>
              <a:t>The Dangers of Differentiation and what to do about them</a:t>
            </a:r>
            <a:r>
              <a:rPr lang="en-US" sz="2000" dirty="0" smtClean="0"/>
              <a:t>’ </a:t>
            </a:r>
            <a:r>
              <a:rPr lang="en-US" sz="2000" dirty="0" smtClean="0">
                <a:hlinkClick r:id="rId2"/>
              </a:rPr>
              <a:t>@Reflecting English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93068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1</a:t>
            </a:r>
            <a:r>
              <a:rPr lang="en-GB" sz="3600" dirty="0"/>
              <a:t>.</a:t>
            </a:r>
            <a:r>
              <a:rPr lang="en-GB" sz="3600" dirty="0" smtClean="0"/>
              <a:t> Differentiation through planning</a:t>
            </a:r>
            <a:endParaRPr lang="en-GB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249256"/>
            <a:ext cx="4038600" cy="5296430"/>
          </a:xfrm>
        </p:spPr>
        <p:txBody>
          <a:bodyPr>
            <a:normAutofit lnSpcReduction="10000"/>
          </a:bodyPr>
          <a:lstStyle/>
          <a:p>
            <a:r>
              <a:rPr lang="en-GB" sz="1600" dirty="0" smtClean="0">
                <a:solidFill>
                  <a:srgbClr val="000000"/>
                </a:solidFill>
              </a:rPr>
              <a:t>Use s</a:t>
            </a:r>
            <a:r>
              <a:rPr lang="en-GB" sz="1600" dirty="0" smtClean="0">
                <a:solidFill>
                  <a:srgbClr val="000000"/>
                </a:solidFill>
              </a:rPr>
              <a:t>tudents</a:t>
            </a:r>
            <a:r>
              <a:rPr lang="en-GB" sz="1600" dirty="0" smtClean="0">
                <a:solidFill>
                  <a:srgbClr val="000000"/>
                </a:solidFill>
              </a:rPr>
              <a:t>’ work: Differentiate based on where students were on their last piece of work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Use your seating plan.  Group students into Mastery Groups based on their mastery of the concept/ skill so that they can access appropriate tasks, teacher support and resources together 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Create a ‘ladder’ of tasks for students to work through.  Students </a:t>
            </a:r>
            <a:r>
              <a:rPr lang="en-GB" sz="1600" dirty="0" smtClean="0">
                <a:solidFill>
                  <a:srgbClr val="000000"/>
                </a:solidFill>
              </a:rPr>
              <a:t>practice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smtClean="0">
                <a:solidFill>
                  <a:srgbClr val="000000"/>
                </a:solidFill>
              </a:rPr>
              <a:t>tasks for as long as it takes to master that level</a:t>
            </a:r>
            <a:r>
              <a:rPr lang="en-GB" sz="1600" dirty="0" smtClean="0">
                <a:solidFill>
                  <a:srgbClr val="000000"/>
                </a:solidFill>
              </a:rPr>
              <a:t>:</a:t>
            </a:r>
          </a:p>
          <a:p>
            <a:pPr>
              <a:buAutoNum type="alphaLcPeriod"/>
            </a:pPr>
            <a:r>
              <a:rPr lang="en-GB" sz="1600" dirty="0" smtClean="0">
                <a:solidFill>
                  <a:srgbClr val="000000"/>
                </a:solidFill>
              </a:rPr>
              <a:t>Practice for Understanding Tasks</a:t>
            </a:r>
            <a:endParaRPr lang="en-GB" sz="1600" dirty="0" smtClean="0">
              <a:solidFill>
                <a:srgbClr val="000000"/>
              </a:solidFill>
            </a:endParaRPr>
          </a:p>
          <a:p>
            <a:pPr>
              <a:buAutoNum type="alphaLcPeriod"/>
            </a:pPr>
            <a:r>
              <a:rPr lang="en-GB" sz="1600" dirty="0" smtClean="0">
                <a:solidFill>
                  <a:srgbClr val="000000"/>
                </a:solidFill>
              </a:rPr>
              <a:t>Practice for Mastery Tasks</a:t>
            </a:r>
            <a:endParaRPr lang="en-GB" sz="1600" dirty="0" smtClean="0">
              <a:solidFill>
                <a:srgbClr val="000000"/>
              </a:solidFill>
            </a:endParaRPr>
          </a:p>
          <a:p>
            <a:pPr>
              <a:buAutoNum type="alphaLcPeriod"/>
            </a:pPr>
            <a:r>
              <a:rPr lang="en-GB" sz="1600" dirty="0" smtClean="0">
                <a:solidFill>
                  <a:srgbClr val="000000"/>
                </a:solidFill>
              </a:rPr>
              <a:t>Practice for Connecting Tasks</a:t>
            </a:r>
            <a:endParaRPr lang="en-GB" sz="1600" dirty="0" smtClean="0">
              <a:solidFill>
                <a:srgbClr val="000000"/>
              </a:solidFill>
            </a:endParaRPr>
          </a:p>
          <a:p>
            <a:r>
              <a:rPr lang="en-GB" sz="1600" dirty="0" smtClean="0">
                <a:solidFill>
                  <a:srgbClr val="000000"/>
                </a:solidFill>
              </a:rPr>
              <a:t>Differentiate timings: give students with mastery </a:t>
            </a:r>
            <a:r>
              <a:rPr lang="en-GB" sz="1600" u="sng" dirty="0" smtClean="0">
                <a:solidFill>
                  <a:srgbClr val="000000"/>
                </a:solidFill>
              </a:rPr>
              <a:t>both</a:t>
            </a:r>
            <a:r>
              <a:rPr lang="en-GB" sz="1600" dirty="0" smtClean="0">
                <a:solidFill>
                  <a:srgbClr val="000000"/>
                </a:solidFill>
              </a:rPr>
              <a:t> more time on some tasks to do more deeply, &amp; less time on other tasks to do more quickly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Build in opportunities for students to take learning to the next level e.g. A Level or undergraduate study</a:t>
            </a:r>
          </a:p>
          <a:p>
            <a:endParaRPr lang="en-GB" sz="1600" dirty="0" smtClean="0">
              <a:solidFill>
                <a:srgbClr val="FFFFFF"/>
              </a:solidFill>
            </a:endParaRPr>
          </a:p>
          <a:p>
            <a:pPr>
              <a:buNone/>
            </a:pPr>
            <a:endParaRPr lang="en-GB" sz="1600" dirty="0" smtClean="0">
              <a:solidFill>
                <a:srgbClr val="FFFFFF"/>
              </a:solidFill>
            </a:endParaRPr>
          </a:p>
          <a:p>
            <a:endParaRPr lang="en-GB" sz="1600" dirty="0" smtClean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sz="1600" dirty="0" smtClean="0">
              <a:solidFill>
                <a:srgbClr val="FFFFFF"/>
              </a:solidFill>
            </a:endParaRPr>
          </a:p>
          <a:p>
            <a:endParaRPr lang="en-GB" sz="1600" dirty="0" smtClean="0">
              <a:solidFill>
                <a:srgbClr val="FFFFFF"/>
              </a:solidFill>
            </a:endParaRPr>
          </a:p>
          <a:p>
            <a:endParaRPr lang="en-GB" sz="1600" dirty="0" smtClean="0">
              <a:solidFill>
                <a:srgbClr val="FFFFFF"/>
              </a:solidFill>
            </a:endParaRPr>
          </a:p>
          <a:p>
            <a:endParaRPr lang="en-GB" sz="1600" dirty="0" smtClean="0">
              <a:solidFill>
                <a:srgbClr val="FFFFFF"/>
              </a:solidFill>
            </a:endParaRPr>
          </a:p>
          <a:p>
            <a:endParaRPr lang="en-GB" sz="1600" dirty="0" smtClean="0">
              <a:solidFill>
                <a:srgbClr val="FFFFFF"/>
              </a:solidFill>
            </a:endParaRPr>
          </a:p>
          <a:p>
            <a:endParaRPr lang="en-GB" sz="1600" dirty="0" smtClean="0">
              <a:solidFill>
                <a:srgbClr val="FFFFFF"/>
              </a:solidFill>
            </a:endParaRPr>
          </a:p>
          <a:p>
            <a:endParaRPr lang="en-GB" sz="1600" dirty="0" smtClean="0">
              <a:solidFill>
                <a:srgbClr val="FFFFFF"/>
              </a:solidFill>
            </a:endParaRPr>
          </a:p>
          <a:p>
            <a:endParaRPr lang="en-GB" sz="1600" dirty="0" smtClean="0">
              <a:solidFill>
                <a:srgbClr val="FFFFFF"/>
              </a:solidFill>
            </a:endParaRPr>
          </a:p>
          <a:p>
            <a:endParaRPr lang="en-GB" sz="1600" dirty="0" smtClean="0">
              <a:solidFill>
                <a:srgbClr val="FFFFFF"/>
              </a:solidFill>
            </a:endParaRPr>
          </a:p>
        </p:txBody>
      </p:sp>
      <p:pic>
        <p:nvPicPr>
          <p:cNvPr id="1040" name="Picture 16" descr="C:\Users\Desktop\AppData\Local\Microsoft\Windows\Temporary Internet Files\Content.IE5\66MHE9SV\MP90043952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5365" y="1772898"/>
            <a:ext cx="3396421" cy="27470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62159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2. Differentiation through explanation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321527"/>
            <a:ext cx="5408306" cy="5761029"/>
          </a:xfrm>
        </p:spPr>
        <p:txBody>
          <a:bodyPr>
            <a:noAutofit/>
          </a:bodyPr>
          <a:lstStyle/>
          <a:p>
            <a:r>
              <a:rPr lang="en-US" sz="1600" dirty="0" smtClean="0"/>
              <a:t>Differentiate through explanation strategies: </a:t>
            </a:r>
          </a:p>
          <a:p>
            <a:pPr marL="0" indent="0">
              <a:buNone/>
            </a:pPr>
            <a:r>
              <a:rPr lang="en-US" sz="1600" dirty="0" smtClean="0"/>
              <a:t>Connect, </a:t>
            </a:r>
            <a:r>
              <a:rPr lang="en-US" sz="1600" dirty="0" err="1" smtClean="0"/>
              <a:t>concretise</a:t>
            </a:r>
            <a:r>
              <a:rPr lang="en-US" sz="1600" dirty="0" smtClean="0"/>
              <a:t>, </a:t>
            </a:r>
            <a:r>
              <a:rPr lang="en-US" sz="1600" dirty="0" err="1" smtClean="0"/>
              <a:t>analogise</a:t>
            </a:r>
            <a:r>
              <a:rPr lang="en-US" sz="1600" dirty="0" smtClean="0"/>
              <a:t>, model, walk it through, </a:t>
            </a:r>
            <a:r>
              <a:rPr lang="en-US" sz="1600" dirty="0" err="1" smtClean="0"/>
              <a:t>visualise</a:t>
            </a:r>
            <a:r>
              <a:rPr lang="en-US" sz="1600" dirty="0" smtClean="0"/>
              <a:t>, limbo dance</a:t>
            </a:r>
          </a:p>
          <a:p>
            <a:r>
              <a:rPr lang="en-US" sz="1600" dirty="0" smtClean="0"/>
              <a:t>Differentiate through level of </a:t>
            </a:r>
            <a:r>
              <a:rPr lang="en-US" sz="1600" dirty="0" err="1" smtClean="0"/>
              <a:t>modelling</a:t>
            </a:r>
            <a:endParaRPr lang="en-US" sz="1600" dirty="0" smtClean="0"/>
          </a:p>
          <a:p>
            <a:r>
              <a:rPr lang="en-US" sz="1600" dirty="0" smtClean="0"/>
              <a:t>Differentiate from concrete to abstract</a:t>
            </a:r>
          </a:p>
          <a:p>
            <a:r>
              <a:rPr lang="en-US" sz="1600" dirty="0" smtClean="0"/>
              <a:t>Differentiate through different levels of example sequences of: </a:t>
            </a:r>
          </a:p>
          <a:p>
            <a:pPr marL="457200" indent="-457200">
              <a:buAutoNum type="alphaLcPeriod"/>
            </a:pPr>
            <a:r>
              <a:rPr lang="en-US" sz="1600" dirty="0"/>
              <a:t>A</a:t>
            </a:r>
            <a:r>
              <a:rPr lang="en-US" sz="1600" dirty="0" smtClean="0"/>
              <a:t> </a:t>
            </a:r>
            <a:r>
              <a:rPr lang="en-US" sz="1600" dirty="0"/>
              <a:t>range of positive examples of a </a:t>
            </a:r>
            <a:r>
              <a:rPr lang="en-US" sz="1600" dirty="0" smtClean="0"/>
              <a:t>concept</a:t>
            </a:r>
            <a:endParaRPr lang="en-US" sz="1600" dirty="0"/>
          </a:p>
          <a:p>
            <a:pPr marL="457200" indent="-457200">
              <a:buAutoNum type="alphaLcPeriod"/>
            </a:pPr>
            <a:r>
              <a:rPr lang="en-US" sz="1600" dirty="0"/>
              <a:t>T</a:t>
            </a:r>
            <a:r>
              <a:rPr lang="en-US" sz="1600" dirty="0" smtClean="0"/>
              <a:t>he </a:t>
            </a:r>
            <a:r>
              <a:rPr lang="en-US" sz="1600" dirty="0"/>
              <a:t>limits of the concept by negative </a:t>
            </a:r>
            <a:r>
              <a:rPr lang="en-US" sz="1600" dirty="0" smtClean="0"/>
              <a:t>examples</a:t>
            </a:r>
            <a:endParaRPr lang="en-US" sz="1600" dirty="0"/>
          </a:p>
          <a:p>
            <a:pPr marL="457200" indent="-457200">
              <a:buAutoNum type="alphaLcPeriod"/>
            </a:pPr>
            <a:r>
              <a:rPr lang="en-US" sz="1600" dirty="0"/>
              <a:t>M</a:t>
            </a:r>
            <a:r>
              <a:rPr lang="en-US" sz="1600" dirty="0" smtClean="0"/>
              <a:t>inimally </a:t>
            </a:r>
            <a:r>
              <a:rPr lang="en-US" sz="1600" dirty="0"/>
              <a:t>different examples </a:t>
            </a:r>
            <a:endParaRPr lang="en-US" sz="1600" dirty="0" smtClean="0"/>
          </a:p>
          <a:p>
            <a:r>
              <a:rPr lang="en-US" sz="1600" dirty="0" smtClean="0"/>
              <a:t>Differentiate through student explanation: </a:t>
            </a:r>
          </a:p>
          <a:p>
            <a:pPr marL="457200" indent="-457200">
              <a:buAutoNum type="alphaLcPeriod"/>
            </a:pPr>
            <a:r>
              <a:rPr lang="en-US" sz="1600" dirty="0" smtClean="0"/>
              <a:t>Elaborative interrogation</a:t>
            </a:r>
          </a:p>
          <a:p>
            <a:pPr marL="457200" indent="-457200">
              <a:buAutoNum type="alphaLcPeriod"/>
            </a:pPr>
            <a:r>
              <a:rPr lang="en-US" sz="1600" dirty="0" smtClean="0"/>
              <a:t>Self-explanation</a:t>
            </a:r>
          </a:p>
          <a:p>
            <a:pPr marL="457200" indent="-457200">
              <a:buAutoNum type="alphaLcPeriod"/>
            </a:pPr>
            <a:r>
              <a:rPr lang="en-US" sz="1600" dirty="0" smtClean="0"/>
              <a:t>Peer-explanation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15927" r="15927"/>
          <a:stretch>
            <a:fillRect/>
          </a:stretch>
        </p:blipFill>
        <p:spPr>
          <a:xfrm>
            <a:off x="6059228" y="1600201"/>
            <a:ext cx="2853581" cy="3913044"/>
          </a:xfrm>
        </p:spPr>
      </p:pic>
    </p:spTree>
    <p:extLst>
      <p:ext uri="{BB962C8B-B14F-4D97-AF65-F5344CB8AC3E}">
        <p14:creationId xmlns:p14="http://schemas.microsoft.com/office/powerpoint/2010/main" val="2077767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4289"/>
            <a:ext cx="8229600" cy="1066800"/>
          </a:xfrm>
        </p:spPr>
        <p:txBody>
          <a:bodyPr>
            <a:normAutofit/>
          </a:bodyPr>
          <a:lstStyle/>
          <a:p>
            <a:r>
              <a:rPr lang="en-GB" sz="3600" dirty="0"/>
              <a:t>3</a:t>
            </a:r>
            <a:r>
              <a:rPr lang="en-GB" sz="3600" dirty="0" smtClean="0"/>
              <a:t>. Differentiation by task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36813"/>
            <a:ext cx="5029200" cy="5821187"/>
          </a:xfrm>
        </p:spPr>
        <p:txBody>
          <a:bodyPr>
            <a:normAutofit lnSpcReduction="10000"/>
          </a:bodyPr>
          <a:lstStyle/>
          <a:p>
            <a:r>
              <a:rPr lang="en-GB" sz="1600" dirty="0" smtClean="0">
                <a:solidFill>
                  <a:srgbClr val="000000"/>
                </a:solidFill>
              </a:rPr>
              <a:t>Set a ‘ladder’ of tasks to mastery for students to access at the appropriate level:</a:t>
            </a:r>
          </a:p>
          <a:p>
            <a:pPr>
              <a:buAutoNum type="alphaLcPeriod"/>
            </a:pPr>
            <a:r>
              <a:rPr lang="en-GB" sz="1600" dirty="0" smtClean="0">
                <a:solidFill>
                  <a:srgbClr val="000000"/>
                </a:solidFill>
              </a:rPr>
              <a:t>Through Blooms</a:t>
            </a:r>
          </a:p>
          <a:p>
            <a:pPr>
              <a:buAutoNum type="alphaLcPeriod"/>
            </a:pPr>
            <a:r>
              <a:rPr lang="en-GB" sz="1600" dirty="0" smtClean="0">
                <a:solidFill>
                  <a:srgbClr val="000000"/>
                </a:solidFill>
              </a:rPr>
              <a:t>Through SOLO</a:t>
            </a:r>
          </a:p>
          <a:p>
            <a:pPr>
              <a:buAutoNum type="alphaLcPeriod"/>
            </a:pPr>
            <a:r>
              <a:rPr lang="en-GB" sz="1600" dirty="0" smtClean="0">
                <a:solidFill>
                  <a:srgbClr val="000000"/>
                </a:solidFill>
              </a:rPr>
              <a:t>From shallow to deep at a level of Blooms or SOLO </a:t>
            </a:r>
          </a:p>
          <a:p>
            <a:pPr>
              <a:buAutoNum type="alphaLcPeriod"/>
            </a:pPr>
            <a:r>
              <a:rPr lang="en-GB" sz="1600" dirty="0" smtClean="0">
                <a:solidFill>
                  <a:srgbClr val="000000"/>
                </a:solidFill>
              </a:rPr>
              <a:t>From developing to extending</a:t>
            </a:r>
          </a:p>
          <a:p>
            <a:pPr>
              <a:buAutoNum type="alphaLcPeriod"/>
            </a:pPr>
            <a:r>
              <a:rPr lang="en-GB" sz="1600" dirty="0" smtClean="0">
                <a:solidFill>
                  <a:srgbClr val="000000"/>
                </a:solidFill>
              </a:rPr>
              <a:t>From </a:t>
            </a:r>
            <a:r>
              <a:rPr lang="en-GB" sz="1600" dirty="0" err="1" smtClean="0">
                <a:solidFill>
                  <a:srgbClr val="000000"/>
                </a:solidFill>
              </a:rPr>
              <a:t>scaffolded</a:t>
            </a:r>
            <a:r>
              <a:rPr lang="en-GB" sz="1600" dirty="0" smtClean="0">
                <a:solidFill>
                  <a:srgbClr val="000000"/>
                </a:solidFill>
              </a:rPr>
              <a:t> to independent</a:t>
            </a:r>
          </a:p>
          <a:p>
            <a:pPr>
              <a:buAutoNum type="alphaLcPeriod"/>
            </a:pPr>
            <a:r>
              <a:rPr lang="en-GB" sz="1600" dirty="0" smtClean="0">
                <a:solidFill>
                  <a:srgbClr val="000000"/>
                </a:solidFill>
              </a:rPr>
              <a:t>From oral to written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At the top end:</a:t>
            </a:r>
          </a:p>
          <a:p>
            <a:pPr>
              <a:buAutoNum type="alphaLcPeriod"/>
            </a:pPr>
            <a:r>
              <a:rPr lang="en-GB" sz="1600" dirty="0" smtClean="0">
                <a:solidFill>
                  <a:srgbClr val="000000"/>
                </a:solidFill>
              </a:rPr>
              <a:t>Set tasks that encourage extended abstract thinking e.g. Spreading activation models to show links between factors</a:t>
            </a:r>
          </a:p>
          <a:p>
            <a:pPr>
              <a:buAutoNum type="alphaLcPeriod"/>
            </a:pPr>
            <a:r>
              <a:rPr lang="en-GB" sz="1600" dirty="0">
                <a:solidFill>
                  <a:srgbClr val="000000"/>
                </a:solidFill>
              </a:rPr>
              <a:t>S</a:t>
            </a:r>
            <a:r>
              <a:rPr lang="en-GB" sz="1600" dirty="0" smtClean="0">
                <a:solidFill>
                  <a:srgbClr val="000000"/>
                </a:solidFill>
              </a:rPr>
              <a:t>et ‘richer’ tasks encouraging depth and detail or study of methodology</a:t>
            </a:r>
          </a:p>
          <a:p>
            <a:pPr>
              <a:buAutoNum type="alphaLcPeriod"/>
            </a:pPr>
            <a:r>
              <a:rPr lang="en-GB" sz="1600" dirty="0" smtClean="0">
                <a:solidFill>
                  <a:srgbClr val="000000"/>
                </a:solidFill>
              </a:rPr>
              <a:t>Encourage students to go above and around the topic</a:t>
            </a:r>
          </a:p>
          <a:p>
            <a:pPr>
              <a:buFont typeface="Arial"/>
              <a:buAutoNum type="alphaLcPeriod"/>
            </a:pPr>
            <a:r>
              <a:rPr lang="en-GB" sz="1600" dirty="0">
                <a:solidFill>
                  <a:srgbClr val="000000"/>
                </a:solidFill>
              </a:rPr>
              <a:t>Provide opportunities for students to take learning to the next level e.g. A Level or undergraduate </a:t>
            </a:r>
            <a:r>
              <a:rPr lang="en-GB" sz="1600" dirty="0" smtClean="0">
                <a:solidFill>
                  <a:srgbClr val="000000"/>
                </a:solidFill>
              </a:rPr>
              <a:t>study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Use menus of tasks to practice learning in different contexts 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Allow students to record learning in different ways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Use graphic organisers to help some students to organise their ideas</a:t>
            </a:r>
          </a:p>
          <a:p>
            <a:endParaRPr lang="en-GB" sz="1600" dirty="0" smtClean="0">
              <a:solidFill>
                <a:srgbClr val="FFFFFF"/>
              </a:solidFill>
            </a:endParaRPr>
          </a:p>
          <a:p>
            <a:pPr marL="109728" indent="0">
              <a:buNone/>
            </a:pPr>
            <a:endParaRPr lang="en-GB" sz="1800" dirty="0" smtClean="0"/>
          </a:p>
          <a:p>
            <a:pPr marL="452628" indent="-342900"/>
            <a:endParaRPr lang="en-GB" sz="1800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57649858"/>
              </p:ext>
            </p:extLst>
          </p:nvPr>
        </p:nvGraphicFramePr>
        <p:xfrm>
          <a:off x="5486400" y="1981200"/>
          <a:ext cx="35052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Differentiation</a:t>
                      </a:r>
                      <a:r>
                        <a:rPr lang="en-GB" sz="1600" baseline="0" dirty="0" smtClean="0">
                          <a:solidFill>
                            <a:srgbClr val="FFFFFF"/>
                          </a:solidFill>
                        </a:rPr>
                        <a:t> Up 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Less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More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Scaffolding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Open-ended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Direction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Choice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Repetition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Development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Basic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Depth &amp; detail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Of the same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Variety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Narrowness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Breadth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Lower order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Higher order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Simple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Complex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Recap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Evaluation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Concrete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Abstract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231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4</a:t>
            </a:r>
            <a:r>
              <a:rPr lang="en-GB" sz="3600" dirty="0" smtClean="0"/>
              <a:t>. Differentiation by writing activity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1600" dirty="0" smtClean="0">
                <a:solidFill>
                  <a:srgbClr val="000000"/>
                </a:solidFill>
              </a:rPr>
              <a:t>Differentiated models 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Differentiated check lists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Differentiated word mats (created by students)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Differentiated writing frames/ scaffolds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Differentiated sentence stems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At the top end encourage brevity: students express the point in exactly 50 words or summarise for Twitter: 140 characters max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Differentiation by writing genre or number of genres used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Differentiation by writing style: at the top end students use nominative style</a:t>
            </a:r>
          </a:p>
          <a:p>
            <a:pPr marL="0" indent="0">
              <a:buNone/>
            </a:pPr>
            <a:r>
              <a:rPr lang="en-GB" sz="1600" dirty="0" smtClean="0">
                <a:solidFill>
                  <a:srgbClr val="000000"/>
                </a:solidFill>
              </a:rPr>
              <a:t>For more ideas on scaffolds see </a:t>
            </a:r>
            <a:r>
              <a:rPr lang="en-GB" sz="1600" dirty="0" smtClean="0">
                <a:solidFill>
                  <a:srgbClr val="000000"/>
                </a:solidFill>
                <a:hlinkClick r:id="rId2"/>
              </a:rPr>
              <a:t>@Must Do Better</a:t>
            </a:r>
            <a:r>
              <a:rPr lang="en-GB" sz="1600" dirty="0" smtClean="0">
                <a:solidFill>
                  <a:srgbClr val="000000"/>
                </a:solidFill>
              </a:rPr>
              <a:t> and </a:t>
            </a:r>
            <a:r>
              <a:rPr lang="en-GB" sz="1600" dirty="0" smtClean="0">
                <a:solidFill>
                  <a:srgbClr val="000000"/>
                </a:solidFill>
                <a:hlinkClick r:id="rId3"/>
              </a:rPr>
              <a:t>@Improving Teaching</a:t>
            </a: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 descr="C:\Users\Desktop\AppData\Local\Microsoft\Windows\Temporary Internet Files\Content.IE5\I4FKU00Z\MP900408891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61018" y="2438401"/>
            <a:ext cx="4215925" cy="2819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57295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r>
              <a:rPr lang="en-GB" sz="3600" dirty="0"/>
              <a:t>5</a:t>
            </a:r>
            <a:r>
              <a:rPr lang="en-GB" sz="3600" dirty="0" smtClean="0"/>
              <a:t>: Differentiation in questioning</a:t>
            </a:r>
            <a:endParaRPr lang="en-GB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1617" y="1676400"/>
            <a:ext cx="4495800" cy="4447103"/>
          </a:xfrm>
        </p:spPr>
        <p:txBody>
          <a:bodyPr>
            <a:noAutofit/>
          </a:bodyPr>
          <a:lstStyle/>
          <a:p>
            <a:r>
              <a:rPr lang="en-GB" sz="1600" dirty="0" smtClean="0">
                <a:solidFill>
                  <a:srgbClr val="000000"/>
                </a:solidFill>
              </a:rPr>
              <a:t>Questioning linked to level of mastery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Move from closed to open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Move from shallow to deep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Increase level of probing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Move into Socratic questioning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Move into students’ questioning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Differentiate ‘waiting time:’ 10 seconds or longer for ‘richer’ responses 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Expect all students to always answer in sentences but at the top end expect students to  answer in paragraphs to encourage deepened responses</a:t>
            </a:r>
          </a:p>
          <a:p>
            <a:pPr marL="0" indent="0">
              <a:buNone/>
            </a:pPr>
            <a:endParaRPr lang="en-GB" sz="16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1600" dirty="0" smtClean="0">
                <a:solidFill>
                  <a:srgbClr val="000000"/>
                </a:solidFill>
              </a:rPr>
              <a:t>For more ideas see </a:t>
            </a:r>
            <a:r>
              <a:rPr lang="en-GB" sz="1600" dirty="0" smtClean="0">
                <a:solidFill>
                  <a:srgbClr val="000000"/>
                </a:solidFill>
                <a:hlinkClick r:id="rId2"/>
              </a:rPr>
              <a:t>@huntingenglish</a:t>
            </a:r>
            <a:endParaRPr lang="en-GB" sz="1600" dirty="0" smtClean="0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769959"/>
          </a:xfrm>
        </p:spPr>
        <p:txBody>
          <a:bodyPr>
            <a:normAutofit/>
          </a:bodyPr>
          <a:lstStyle/>
          <a:p>
            <a:pPr>
              <a:buNone/>
            </a:pPr>
            <a:endParaRPr lang="en-GB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600" dirty="0" smtClean="0">
              <a:solidFill>
                <a:srgbClr val="FFFFFF"/>
              </a:solidFill>
              <a:latin typeface="+mj-lt"/>
              <a:cs typeface="Arial" pitchFamily="34" charset="0"/>
            </a:endParaRPr>
          </a:p>
          <a:p>
            <a:pPr>
              <a:buNone/>
            </a:pPr>
            <a:endParaRPr lang="en-GB" sz="1600" dirty="0">
              <a:solidFill>
                <a:srgbClr val="FFFFFF"/>
              </a:solidFill>
              <a:latin typeface="+mj-lt"/>
              <a:cs typeface="Arial" pitchFamily="34" charset="0"/>
            </a:endParaRPr>
          </a:p>
          <a:p>
            <a:pPr>
              <a:buNone/>
            </a:pPr>
            <a:endParaRPr lang="en-GB" sz="1600" dirty="0" smtClean="0">
              <a:solidFill>
                <a:srgbClr val="FFFFFF"/>
              </a:solidFill>
              <a:latin typeface="+mj-lt"/>
              <a:cs typeface="Arial" pitchFamily="34" charset="0"/>
            </a:endParaRPr>
          </a:p>
          <a:p>
            <a:pPr>
              <a:buNone/>
            </a:pPr>
            <a:endParaRPr lang="en-GB" sz="1600" dirty="0">
              <a:solidFill>
                <a:srgbClr val="FFFFFF"/>
              </a:solidFill>
              <a:latin typeface="+mj-lt"/>
              <a:cs typeface="Arial" pitchFamily="34" charset="0"/>
            </a:endParaRPr>
          </a:p>
          <a:p>
            <a:pPr>
              <a:buNone/>
            </a:pPr>
            <a:endParaRPr lang="en-GB" sz="1600" dirty="0" smtClean="0">
              <a:solidFill>
                <a:srgbClr val="FFFFFF"/>
              </a:solidFill>
              <a:latin typeface="+mj-lt"/>
              <a:cs typeface="Arial" pitchFamily="34" charset="0"/>
            </a:endParaRPr>
          </a:p>
          <a:p>
            <a:pPr>
              <a:buNone/>
            </a:pPr>
            <a:endParaRPr lang="en-GB" sz="1600" dirty="0">
              <a:solidFill>
                <a:srgbClr val="FFFFFF"/>
              </a:solidFill>
              <a:latin typeface="+mj-lt"/>
              <a:cs typeface="Arial" pitchFamily="34" charset="0"/>
            </a:endParaRPr>
          </a:p>
          <a:p>
            <a:pPr>
              <a:buNone/>
            </a:pPr>
            <a:endParaRPr lang="en-GB" sz="1600" dirty="0" smtClean="0">
              <a:solidFill>
                <a:srgbClr val="FFFFFF"/>
              </a:solidFill>
              <a:latin typeface="+mj-lt"/>
              <a:cs typeface="Arial" pitchFamily="34" charset="0"/>
            </a:endParaRPr>
          </a:p>
          <a:p>
            <a:pPr>
              <a:buNone/>
            </a:pPr>
            <a:endParaRPr lang="en-GB" sz="1600" dirty="0">
              <a:solidFill>
                <a:srgbClr val="FFFFFF"/>
              </a:solidFill>
              <a:latin typeface="+mj-lt"/>
              <a:cs typeface="Arial" pitchFamily="34" charset="0"/>
            </a:endParaRPr>
          </a:p>
          <a:p>
            <a:pPr>
              <a:buNone/>
            </a:pPr>
            <a:endParaRPr lang="en-GB" sz="1600" dirty="0" smtClean="0">
              <a:solidFill>
                <a:srgbClr val="FFFFFF"/>
              </a:solidFill>
              <a:latin typeface="+mj-lt"/>
              <a:cs typeface="Arial" pitchFamily="34" charset="0"/>
            </a:endParaRPr>
          </a:p>
          <a:p>
            <a:pPr>
              <a:buNone/>
            </a:pPr>
            <a:endParaRPr lang="en-GB" sz="1600" dirty="0" smtClean="0">
              <a:solidFill>
                <a:srgbClr val="FFFFFF"/>
              </a:solidFill>
              <a:latin typeface="+mj-lt"/>
              <a:cs typeface="Arial" pitchFamily="34" charset="0"/>
            </a:endParaRPr>
          </a:p>
          <a:p>
            <a:pPr>
              <a:buNone/>
            </a:pPr>
            <a:endParaRPr lang="en-GB" sz="1600" dirty="0">
              <a:solidFill>
                <a:srgbClr val="FFFFFF"/>
              </a:solidFill>
              <a:latin typeface="+mj-lt"/>
              <a:cs typeface="Arial" pitchFamily="34" charset="0"/>
            </a:endParaRPr>
          </a:p>
          <a:p>
            <a:pPr>
              <a:buNone/>
            </a:pPr>
            <a:endParaRPr lang="en-GB" sz="1600" dirty="0" smtClean="0">
              <a:solidFill>
                <a:srgbClr val="FFFFFF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6" name="Picture 6" descr="http://www.gerryriskin.com/Question%20Mar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212" y="1619929"/>
            <a:ext cx="2971060" cy="4063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9982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6</a:t>
            </a:r>
            <a:r>
              <a:rPr lang="en-GB" sz="3600" dirty="0" smtClean="0"/>
              <a:t>. Differentiation through resourcing</a:t>
            </a:r>
            <a:endParaRPr lang="en-GB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312948"/>
            <a:ext cx="4038600" cy="5208744"/>
          </a:xfrm>
        </p:spPr>
        <p:txBody>
          <a:bodyPr>
            <a:normAutofit/>
          </a:bodyPr>
          <a:lstStyle/>
          <a:p>
            <a:r>
              <a:rPr lang="en-GB" sz="1600" dirty="0" smtClean="0">
                <a:solidFill>
                  <a:srgbClr val="000000"/>
                </a:solidFill>
              </a:rPr>
              <a:t>Know the reading age of students; provide appropriate texts for access and extension 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Colour code resources by difficulty so students can select the appropriate resource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Expect students to gather information from a range of resources rather than one key text book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Teach higher order reading skills: skimming and scanning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Provide subject reading lists to encourage students to read above and around the topic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Provide resources </a:t>
            </a:r>
            <a:r>
              <a:rPr lang="en-GB" sz="1600" dirty="0">
                <a:solidFill>
                  <a:srgbClr val="000000"/>
                </a:solidFill>
              </a:rPr>
              <a:t>for students to take learning to the next level e.g. A Level or undergraduate study</a:t>
            </a:r>
          </a:p>
          <a:p>
            <a:endParaRPr lang="en-GB" sz="1600" dirty="0" smtClean="0">
              <a:solidFill>
                <a:srgbClr val="FFFF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1600" dirty="0">
              <a:solidFill>
                <a:srgbClr val="FFFFFF"/>
              </a:solidFill>
            </a:endParaRPr>
          </a:p>
        </p:txBody>
      </p:sp>
      <p:pic>
        <p:nvPicPr>
          <p:cNvPr id="3075" name="Picture 3" descr="C:\Users\Desktop\AppData\Local\Microsoft\Windows\Temporary Internet Files\Content.IE5\66MHE9SV\MP90042768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48515" y="1423656"/>
            <a:ext cx="3733800" cy="24707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7509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7</a:t>
            </a:r>
            <a:r>
              <a:rPr lang="en-GB" sz="3600" dirty="0" smtClean="0"/>
              <a:t>. Differentiation by Support  </a:t>
            </a:r>
            <a:endParaRPr lang="en-GB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1600" dirty="0" smtClean="0">
                <a:solidFill>
                  <a:srgbClr val="000000"/>
                </a:solidFill>
              </a:rPr>
              <a:t>Differentiate through conversation with students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Use students with the next level of mastery as coaches for other students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Use students as peer buddies strengthening each other in different skills e.g. reading/ writing, analysis/ detail, vocabulary/ structure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Use students as peer partners e.g. writer/ presenter, divergent/ convergent thinker partners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Plan lessons so you can act as a coach to a group of students as part of a peer coaching lesson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Differentiate the support given to students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Allow students to ‘buy’ extra support  </a:t>
            </a:r>
          </a:p>
          <a:p>
            <a:endParaRPr lang="en-GB" sz="1800" dirty="0">
              <a:solidFill>
                <a:srgbClr val="00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0425219"/>
              </p:ext>
            </p:extLst>
          </p:nvPr>
        </p:nvGraphicFramePr>
        <p:xfrm>
          <a:off x="4648200" y="2249488"/>
          <a:ext cx="4038600" cy="227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Divergent Thinker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Convergent Thinker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Quantity</a:t>
                      </a:r>
                      <a:r>
                        <a:rPr lang="en-GB" sz="1600" baseline="0" dirty="0" smtClean="0">
                          <a:solidFill>
                            <a:srgbClr val="FFFFFF"/>
                          </a:solidFill>
                        </a:rPr>
                        <a:t> of ideas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Analyses</a:t>
                      </a:r>
                      <a:r>
                        <a:rPr lang="en-GB" sz="1600" baseline="0" dirty="0" smtClean="0">
                          <a:solidFill>
                            <a:srgbClr val="FFFFFF"/>
                          </a:solidFill>
                        </a:rPr>
                        <a:t> &amp; integrates ideas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Excited &amp; energetic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Draws conclusions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Likes challenge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Compares, contrasts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Encourages</a:t>
                      </a:r>
                      <a:r>
                        <a:rPr lang="en-GB" sz="1600" baseline="0" dirty="0" smtClean="0">
                          <a:solidFill>
                            <a:srgbClr val="FFFFFF"/>
                          </a:solidFill>
                        </a:rPr>
                        <a:t> ideas</a:t>
                      </a:r>
                      <a:endParaRPr lang="en-GB" sz="1600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FFFF"/>
                          </a:solidFill>
                        </a:rPr>
                        <a:t>More deliberate</a:t>
                      </a:r>
                      <a:r>
                        <a:rPr lang="en-GB" sz="1600" baseline="0" dirty="0" smtClean="0">
                          <a:solidFill>
                            <a:srgbClr val="FFFFFF"/>
                          </a:solidFill>
                        </a:rPr>
                        <a:t> thinker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099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972</Words>
  <Application>Microsoft Macintosh PowerPoint</Application>
  <PresentationFormat>On-screen Show (4:3)</PresentationFormat>
  <Paragraphs>179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Differentiation </vt:lpstr>
      <vt:lpstr>Avoid the differentiation pitfalls</vt:lpstr>
      <vt:lpstr>1. Differentiation through planning</vt:lpstr>
      <vt:lpstr>2. Differentiation through explanation</vt:lpstr>
      <vt:lpstr>3. Differentiation by task </vt:lpstr>
      <vt:lpstr>4. Differentiation by writing activity</vt:lpstr>
      <vt:lpstr>5: Differentiation in questioning</vt:lpstr>
      <vt:lpstr>6. Differentiation through resourcing</vt:lpstr>
      <vt:lpstr>7. Differentiation by Support  </vt:lpstr>
      <vt:lpstr>8. Differentiation by Language</vt:lpstr>
      <vt:lpstr>9. Differentiation by feedback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Differentiation </dc:title>
  <dc:creator>Ruth Powley</dc:creator>
  <cp:lastModifiedBy>Ruth Powley</cp:lastModifiedBy>
  <cp:revision>19</cp:revision>
  <dcterms:created xsi:type="dcterms:W3CDTF">2014-10-11T11:03:52Z</dcterms:created>
  <dcterms:modified xsi:type="dcterms:W3CDTF">2014-11-11T14:07:30Z</dcterms:modified>
</cp:coreProperties>
</file>