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4"/>
  </p:handoutMasterIdLst>
  <p:sldIdLst>
    <p:sldId id="256" r:id="rId2"/>
    <p:sldId id="266" r:id="rId3"/>
    <p:sldId id="265" r:id="rId4"/>
    <p:sldId id="264" r:id="rId5"/>
    <p:sldId id="257" r:id="rId6"/>
    <p:sldId id="259" r:id="rId7"/>
    <p:sldId id="268" r:id="rId8"/>
    <p:sldId id="267" r:id="rId9"/>
    <p:sldId id="261" r:id="rId10"/>
    <p:sldId id="262" r:id="rId11"/>
    <p:sldId id="258" r:id="rId12"/>
    <p:sldId id="263"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104" y="-8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B55ECA3-B122-FB42-9129-EC18BEA4C24F}" type="datetimeFigureOut">
              <a:rPr lang="en-US" smtClean="0"/>
              <a:t>11/11/14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4DBBFDD-6A14-D94B-8267-5AE846A7C66E}" type="slidenum">
              <a:rPr lang="en-US" smtClean="0"/>
              <a:t>‹#›</a:t>
            </a:fld>
            <a:endParaRPr lang="en-US"/>
          </a:p>
        </p:txBody>
      </p:sp>
    </p:spTree>
    <p:extLst>
      <p:ext uri="{BB962C8B-B14F-4D97-AF65-F5344CB8AC3E}">
        <p14:creationId xmlns:p14="http://schemas.microsoft.com/office/powerpoint/2010/main" val="247970453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E9892FF1-61EA-DA43-8CAA-034A3D210DD2}" type="datetimeFigureOut">
              <a:rPr lang="en-US" smtClean="0"/>
              <a:t>11/11/14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F91C1-97D1-6843-A092-9343F6E1842D}" type="slidenum">
              <a:rPr lang="en-US" smtClean="0"/>
              <a:t>‹#›</a:t>
            </a:fld>
            <a:endParaRPr lang="en-US"/>
          </a:p>
        </p:txBody>
      </p:sp>
    </p:spTree>
    <p:extLst>
      <p:ext uri="{BB962C8B-B14F-4D97-AF65-F5344CB8AC3E}">
        <p14:creationId xmlns:p14="http://schemas.microsoft.com/office/powerpoint/2010/main" val="1496239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9892FF1-61EA-DA43-8CAA-034A3D210DD2}" type="datetimeFigureOut">
              <a:rPr lang="en-US" smtClean="0"/>
              <a:t>11/11/14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F91C1-97D1-6843-A092-9343F6E1842D}" type="slidenum">
              <a:rPr lang="en-US" smtClean="0"/>
              <a:t>‹#›</a:t>
            </a:fld>
            <a:endParaRPr lang="en-US"/>
          </a:p>
        </p:txBody>
      </p:sp>
    </p:spTree>
    <p:extLst>
      <p:ext uri="{BB962C8B-B14F-4D97-AF65-F5344CB8AC3E}">
        <p14:creationId xmlns:p14="http://schemas.microsoft.com/office/powerpoint/2010/main" val="2643017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9892FF1-61EA-DA43-8CAA-034A3D210DD2}" type="datetimeFigureOut">
              <a:rPr lang="en-US" smtClean="0"/>
              <a:t>11/11/14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F91C1-97D1-6843-A092-9343F6E1842D}" type="slidenum">
              <a:rPr lang="en-US" smtClean="0"/>
              <a:t>‹#›</a:t>
            </a:fld>
            <a:endParaRPr lang="en-US"/>
          </a:p>
        </p:txBody>
      </p:sp>
    </p:spTree>
    <p:extLst>
      <p:ext uri="{BB962C8B-B14F-4D97-AF65-F5344CB8AC3E}">
        <p14:creationId xmlns:p14="http://schemas.microsoft.com/office/powerpoint/2010/main" val="3407346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9892FF1-61EA-DA43-8CAA-034A3D210DD2}" type="datetimeFigureOut">
              <a:rPr lang="en-US" smtClean="0"/>
              <a:t>11/11/14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F91C1-97D1-6843-A092-9343F6E1842D}" type="slidenum">
              <a:rPr lang="en-US" smtClean="0"/>
              <a:t>‹#›</a:t>
            </a:fld>
            <a:endParaRPr lang="en-US"/>
          </a:p>
        </p:txBody>
      </p:sp>
    </p:spTree>
    <p:extLst>
      <p:ext uri="{BB962C8B-B14F-4D97-AF65-F5344CB8AC3E}">
        <p14:creationId xmlns:p14="http://schemas.microsoft.com/office/powerpoint/2010/main" val="3855161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E9892FF1-61EA-DA43-8CAA-034A3D210DD2}" type="datetimeFigureOut">
              <a:rPr lang="en-US" smtClean="0"/>
              <a:t>11/11/14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F91C1-97D1-6843-A092-9343F6E1842D}" type="slidenum">
              <a:rPr lang="en-US" smtClean="0"/>
              <a:t>‹#›</a:t>
            </a:fld>
            <a:endParaRPr lang="en-US"/>
          </a:p>
        </p:txBody>
      </p:sp>
    </p:spTree>
    <p:extLst>
      <p:ext uri="{BB962C8B-B14F-4D97-AF65-F5344CB8AC3E}">
        <p14:creationId xmlns:p14="http://schemas.microsoft.com/office/powerpoint/2010/main" val="3859599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E9892FF1-61EA-DA43-8CAA-034A3D210DD2}" type="datetimeFigureOut">
              <a:rPr lang="en-US" smtClean="0"/>
              <a:t>11/11/14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EF91C1-97D1-6843-A092-9343F6E1842D}" type="slidenum">
              <a:rPr lang="en-US" smtClean="0"/>
              <a:t>‹#›</a:t>
            </a:fld>
            <a:endParaRPr lang="en-US"/>
          </a:p>
        </p:txBody>
      </p:sp>
    </p:spTree>
    <p:extLst>
      <p:ext uri="{BB962C8B-B14F-4D97-AF65-F5344CB8AC3E}">
        <p14:creationId xmlns:p14="http://schemas.microsoft.com/office/powerpoint/2010/main" val="2218051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E9892FF1-61EA-DA43-8CAA-034A3D210DD2}" type="datetimeFigureOut">
              <a:rPr lang="en-US" smtClean="0"/>
              <a:t>11/11/14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EF91C1-97D1-6843-A092-9343F6E1842D}" type="slidenum">
              <a:rPr lang="en-US" smtClean="0"/>
              <a:t>‹#›</a:t>
            </a:fld>
            <a:endParaRPr lang="en-US"/>
          </a:p>
        </p:txBody>
      </p:sp>
    </p:spTree>
    <p:extLst>
      <p:ext uri="{BB962C8B-B14F-4D97-AF65-F5344CB8AC3E}">
        <p14:creationId xmlns:p14="http://schemas.microsoft.com/office/powerpoint/2010/main" val="2663206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E9892FF1-61EA-DA43-8CAA-034A3D210DD2}" type="datetimeFigureOut">
              <a:rPr lang="en-US" smtClean="0"/>
              <a:t>11/11/14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EF91C1-97D1-6843-A092-9343F6E1842D}" type="slidenum">
              <a:rPr lang="en-US" smtClean="0"/>
              <a:t>‹#›</a:t>
            </a:fld>
            <a:endParaRPr lang="en-US"/>
          </a:p>
        </p:txBody>
      </p:sp>
    </p:spTree>
    <p:extLst>
      <p:ext uri="{BB962C8B-B14F-4D97-AF65-F5344CB8AC3E}">
        <p14:creationId xmlns:p14="http://schemas.microsoft.com/office/powerpoint/2010/main" val="1950791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2FF1-61EA-DA43-8CAA-034A3D210DD2}" type="datetimeFigureOut">
              <a:rPr lang="en-US" smtClean="0"/>
              <a:t>11/11/14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EF91C1-97D1-6843-A092-9343F6E1842D}" type="slidenum">
              <a:rPr lang="en-US" smtClean="0"/>
              <a:t>‹#›</a:t>
            </a:fld>
            <a:endParaRPr lang="en-US"/>
          </a:p>
        </p:txBody>
      </p:sp>
    </p:spTree>
    <p:extLst>
      <p:ext uri="{BB962C8B-B14F-4D97-AF65-F5344CB8AC3E}">
        <p14:creationId xmlns:p14="http://schemas.microsoft.com/office/powerpoint/2010/main" val="2975197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9892FF1-61EA-DA43-8CAA-034A3D210DD2}" type="datetimeFigureOut">
              <a:rPr lang="en-US" smtClean="0"/>
              <a:t>11/11/14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EF91C1-97D1-6843-A092-9343F6E1842D}" type="slidenum">
              <a:rPr lang="en-US" smtClean="0"/>
              <a:t>‹#›</a:t>
            </a:fld>
            <a:endParaRPr lang="en-US"/>
          </a:p>
        </p:txBody>
      </p:sp>
    </p:spTree>
    <p:extLst>
      <p:ext uri="{BB962C8B-B14F-4D97-AF65-F5344CB8AC3E}">
        <p14:creationId xmlns:p14="http://schemas.microsoft.com/office/powerpoint/2010/main" val="3788387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9892FF1-61EA-DA43-8CAA-034A3D210DD2}" type="datetimeFigureOut">
              <a:rPr lang="en-US" smtClean="0"/>
              <a:t>11/11/14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EF91C1-97D1-6843-A092-9343F6E1842D}" type="slidenum">
              <a:rPr lang="en-US" smtClean="0"/>
              <a:t>‹#›</a:t>
            </a:fld>
            <a:endParaRPr lang="en-US"/>
          </a:p>
        </p:txBody>
      </p:sp>
    </p:spTree>
    <p:extLst>
      <p:ext uri="{BB962C8B-B14F-4D97-AF65-F5344CB8AC3E}">
        <p14:creationId xmlns:p14="http://schemas.microsoft.com/office/powerpoint/2010/main" val="17267568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892FF1-61EA-DA43-8CAA-034A3D210DD2}" type="datetimeFigureOut">
              <a:rPr lang="en-US" smtClean="0"/>
              <a:t>11/11/14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EF91C1-97D1-6843-A092-9343F6E1842D}" type="slidenum">
              <a:rPr lang="en-US" smtClean="0"/>
              <a:t>‹#›</a:t>
            </a:fld>
            <a:endParaRPr lang="en-US"/>
          </a:p>
        </p:txBody>
      </p:sp>
    </p:spTree>
    <p:extLst>
      <p:ext uri="{BB962C8B-B14F-4D97-AF65-F5344CB8AC3E}">
        <p14:creationId xmlns:p14="http://schemas.microsoft.com/office/powerpoint/2010/main" val="2487735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reflectionsofmyteaching.blogspot.co.uk/search/label/Critiqu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belmontteach.wordpress.com/2013/12/06/fast-feedback-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belmontteach.wordpress.com/2013/12/06/fast-feedback-4/" TargetMode="External"/><Relationship Id="rId4" Type="http://schemas.openxmlformats.org/officeDocument/2006/relationships/hyperlink" Target="http://classteaching.wordpress.com/2013/11/05/verbal-feedback-given/" TargetMode="External"/><Relationship Id="rId1" Type="http://schemas.openxmlformats.org/officeDocument/2006/relationships/slideLayout" Target="../slideLayouts/slideLayout2.xml"/><Relationship Id="rId2" Type="http://schemas.openxmlformats.org/officeDocument/2006/relationships/hyperlink" Target="http://classteaching.wordpress.com/2014/10/09/15-minute-forum-closing-the-learning-gap-with-homework/"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ovelearningideas.com/assessment-feedback" TargetMode="External"/><Relationship Id="rId3" Type="http://schemas.openxmlformats.org/officeDocument/2006/relationships/hyperlink" Target="http://improvingteaching.co.uk/2014/10/19/moving-from-marking-to-feedback/"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improvingteaching.co.uk/2014/10/19/moving-from-marking-to-feedback/"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belmontteach.wordpress.com/2013/12/06/fast-feedback-4/" TargetMode="External"/><Relationship Id="rId4" Type="http://schemas.openxmlformats.org/officeDocument/2006/relationships/hyperlink" Target="http://reflectingenglish.wordpress.com/2013/12/13/strategic-marking-for-the-dirty-minded-teacher/" TargetMode="External"/><Relationship Id="rId5" Type="http://schemas.openxmlformats.org/officeDocument/2006/relationships/hyperlink" Target="http://reflectingenglish.wordpress.com/2013/11/25/my-butterfly-the-sentence-escalator/" TargetMode="External"/><Relationship Id="rId6" Type="http://schemas.openxmlformats.org/officeDocument/2006/relationships/hyperlink" Target="http://classteaching.wordpress.com/2014/01/30/layered-writing/" TargetMode="External"/><Relationship Id="rId7" Type="http://schemas.openxmlformats.org/officeDocument/2006/relationships/hyperlink" Target="http://reflectingenglish.wordpress.com/2014/03/27/adventures-with-gallery-critique/" TargetMode="External"/><Relationship Id="rId8" Type="http://schemas.openxmlformats.org/officeDocument/2006/relationships/hyperlink" Target="http://www.lovelearningideas.com/sc-resources" TargetMode="External"/><Relationship Id="rId1" Type="http://schemas.openxmlformats.org/officeDocument/2006/relationships/slideLayout" Target="../slideLayouts/slideLayout2.xml"/><Relationship Id="rId2" Type="http://schemas.openxmlformats.org/officeDocument/2006/relationships/hyperlink" Target="http://www.lovelearningideas.com/assessment-feedbac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Strategies for Quick and Effective Feedback</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9530572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Feedback should be followed by teacher action</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4264193"/>
              </p:ext>
            </p:extLst>
          </p:nvPr>
        </p:nvGraphicFramePr>
        <p:xfrm>
          <a:off x="457200" y="1600200"/>
          <a:ext cx="8229600" cy="243332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ctr"/>
                      <a:r>
                        <a:rPr lang="en-US" sz="1600" b="0" dirty="0" smtClean="0">
                          <a:solidFill>
                            <a:srgbClr val="000000"/>
                          </a:solidFill>
                        </a:rPr>
                        <a:t>Student</a:t>
                      </a:r>
                      <a:endParaRPr lang="en-US" sz="1600" b="0" dirty="0">
                        <a:solidFill>
                          <a:srgbClr val="000000"/>
                        </a:solidFill>
                      </a:endParaRPr>
                    </a:p>
                  </a:txBody>
                  <a:tcPr>
                    <a:solidFill>
                      <a:srgbClr val="F79646"/>
                    </a:solidFill>
                  </a:tcPr>
                </a:tc>
                <a:tc gridSpan="4">
                  <a:txBody>
                    <a:bodyPr/>
                    <a:lstStyle/>
                    <a:p>
                      <a:pPr algn="ctr"/>
                      <a:r>
                        <a:rPr lang="en-US" sz="1600" b="0" dirty="0" smtClean="0">
                          <a:solidFill>
                            <a:srgbClr val="000000"/>
                          </a:solidFill>
                        </a:rPr>
                        <a:t>Initial</a:t>
                      </a:r>
                      <a:r>
                        <a:rPr lang="en-US" sz="1600" b="0" baseline="0" dirty="0" smtClean="0">
                          <a:solidFill>
                            <a:srgbClr val="000000"/>
                          </a:solidFill>
                        </a:rPr>
                        <a:t> Task</a:t>
                      </a:r>
                      <a:endParaRPr lang="en-US" sz="1600" b="0" dirty="0">
                        <a:solidFill>
                          <a:srgbClr val="000000"/>
                        </a:solidFill>
                      </a:endParaRPr>
                    </a:p>
                  </a:txBody>
                  <a:tcPr>
                    <a:solidFill>
                      <a:srgbClr val="F79646"/>
                    </a:solidFill>
                  </a:tcPr>
                </a:tc>
                <a:tc hMerge="1">
                  <a:txBody>
                    <a:bodyPr/>
                    <a:lstStyle/>
                    <a:p>
                      <a:pPr algn="ctr"/>
                      <a:endParaRPr lang="en-US" b="0" dirty="0">
                        <a:solidFill>
                          <a:srgbClr val="000000"/>
                        </a:solidFill>
                      </a:endParaRPr>
                    </a:p>
                  </a:txBody>
                  <a:tcPr>
                    <a:solidFill>
                      <a:srgbClr val="F79646"/>
                    </a:solidFill>
                  </a:tcPr>
                </a:tc>
                <a:tc hMerge="1">
                  <a:txBody>
                    <a:bodyPr/>
                    <a:lstStyle/>
                    <a:p>
                      <a:pPr algn="ctr"/>
                      <a:endParaRPr lang="en-US" b="0" dirty="0">
                        <a:solidFill>
                          <a:srgbClr val="000000"/>
                        </a:solidFill>
                      </a:endParaRPr>
                    </a:p>
                  </a:txBody>
                  <a:tcPr>
                    <a:solidFill>
                      <a:srgbClr val="F79646"/>
                    </a:solidFill>
                  </a:tcPr>
                </a:tc>
                <a:tc hMerge="1">
                  <a:txBody>
                    <a:bodyPr/>
                    <a:lstStyle/>
                    <a:p>
                      <a:pPr algn="ctr"/>
                      <a:endParaRPr lang="en-US" b="0" dirty="0">
                        <a:solidFill>
                          <a:srgbClr val="000000"/>
                        </a:solidFill>
                      </a:endParaRPr>
                    </a:p>
                  </a:txBody>
                  <a:tcPr>
                    <a:solidFill>
                      <a:srgbClr val="F79646"/>
                    </a:solidFill>
                  </a:tcPr>
                </a:tc>
              </a:tr>
              <a:tr h="370840">
                <a:tc>
                  <a:txBody>
                    <a:bodyPr/>
                    <a:lstStyle/>
                    <a:p>
                      <a:pPr algn="ctr"/>
                      <a:r>
                        <a:rPr lang="en-US" sz="1600" b="0" dirty="0" smtClean="0">
                          <a:solidFill>
                            <a:srgbClr val="000000"/>
                          </a:solidFill>
                        </a:rPr>
                        <a:t>Teacher</a:t>
                      </a:r>
                      <a:endParaRPr lang="en-US" sz="1600" b="0" dirty="0">
                        <a:solidFill>
                          <a:srgbClr val="000000"/>
                        </a:solidFill>
                      </a:endParaRPr>
                    </a:p>
                  </a:txBody>
                  <a:tcPr>
                    <a:solidFill>
                      <a:srgbClr val="F79646"/>
                    </a:solidFill>
                  </a:tcPr>
                </a:tc>
                <a:tc gridSpan="4">
                  <a:txBody>
                    <a:bodyPr/>
                    <a:lstStyle/>
                    <a:p>
                      <a:pPr algn="ctr"/>
                      <a:r>
                        <a:rPr lang="en-US" sz="1600" b="0" dirty="0" smtClean="0">
                          <a:solidFill>
                            <a:srgbClr val="000000"/>
                          </a:solidFill>
                        </a:rPr>
                        <a:t>Reflection:</a:t>
                      </a:r>
                      <a:r>
                        <a:rPr lang="en-US" sz="1600" b="0" baseline="0" dirty="0" smtClean="0">
                          <a:solidFill>
                            <a:srgbClr val="000000"/>
                          </a:solidFill>
                        </a:rPr>
                        <a:t> How did I do at teaching this?</a:t>
                      </a:r>
                      <a:endParaRPr lang="en-US" sz="1600" b="0" dirty="0">
                        <a:solidFill>
                          <a:srgbClr val="000000"/>
                        </a:solidFill>
                      </a:endParaRPr>
                    </a:p>
                  </a:txBody>
                  <a:tcPr>
                    <a:solidFill>
                      <a:srgbClr val="F79646"/>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algn="ctr"/>
                      <a:r>
                        <a:rPr lang="en-US" sz="1600" b="0" dirty="0" smtClean="0">
                          <a:solidFill>
                            <a:srgbClr val="000000"/>
                          </a:solidFill>
                        </a:rPr>
                        <a:t>Teacher</a:t>
                      </a:r>
                      <a:endParaRPr lang="en-US" sz="1600" b="0" dirty="0">
                        <a:solidFill>
                          <a:srgbClr val="000000"/>
                        </a:solidFill>
                      </a:endParaRPr>
                    </a:p>
                  </a:txBody>
                  <a:tcPr>
                    <a:solidFill>
                      <a:srgbClr val="F79646"/>
                    </a:solidFill>
                  </a:tcPr>
                </a:tc>
                <a:tc>
                  <a:txBody>
                    <a:bodyPr/>
                    <a:lstStyle/>
                    <a:p>
                      <a:pPr algn="ctr"/>
                      <a:r>
                        <a:rPr lang="en-US" sz="1600" b="0" dirty="0" smtClean="0">
                          <a:solidFill>
                            <a:srgbClr val="000000"/>
                          </a:solidFill>
                        </a:rPr>
                        <a:t>If</a:t>
                      </a:r>
                      <a:r>
                        <a:rPr lang="en-US" sz="1600" b="0" baseline="0" dirty="0" smtClean="0">
                          <a:solidFill>
                            <a:srgbClr val="000000"/>
                          </a:solidFill>
                        </a:rPr>
                        <a:t> it’s worked more of the same</a:t>
                      </a:r>
                      <a:endParaRPr lang="en-US" sz="1600" b="0" dirty="0">
                        <a:solidFill>
                          <a:srgbClr val="000000"/>
                        </a:solidFill>
                      </a:endParaRPr>
                    </a:p>
                  </a:txBody>
                  <a:tcPr>
                    <a:solidFill>
                      <a:srgbClr val="F79646"/>
                    </a:solidFill>
                  </a:tcPr>
                </a:tc>
                <a:tc>
                  <a:txBody>
                    <a:bodyPr/>
                    <a:lstStyle/>
                    <a:p>
                      <a:pPr algn="ctr"/>
                      <a:r>
                        <a:rPr lang="en-US" sz="1600" b="0" dirty="0" smtClean="0">
                          <a:solidFill>
                            <a:srgbClr val="000000"/>
                          </a:solidFill>
                        </a:rPr>
                        <a:t>Adjusted Instruction</a:t>
                      </a:r>
                      <a:endParaRPr lang="en-US" sz="1600" b="0" dirty="0">
                        <a:solidFill>
                          <a:srgbClr val="000000"/>
                        </a:solidFill>
                      </a:endParaRPr>
                    </a:p>
                  </a:txBody>
                  <a:tcPr>
                    <a:solidFill>
                      <a:srgbClr val="F79646"/>
                    </a:solidFill>
                  </a:tcPr>
                </a:tc>
                <a:tc>
                  <a:txBody>
                    <a:bodyPr/>
                    <a:lstStyle/>
                    <a:p>
                      <a:pPr algn="ctr"/>
                      <a:r>
                        <a:rPr lang="en-US" sz="1600" b="0" dirty="0" smtClean="0">
                          <a:solidFill>
                            <a:srgbClr val="000000"/>
                          </a:solidFill>
                        </a:rPr>
                        <a:t>Adjusted</a:t>
                      </a:r>
                      <a:r>
                        <a:rPr lang="en-US" sz="1600" b="0" baseline="0" dirty="0" smtClean="0">
                          <a:solidFill>
                            <a:srgbClr val="000000"/>
                          </a:solidFill>
                        </a:rPr>
                        <a:t> planning</a:t>
                      </a:r>
                      <a:endParaRPr lang="en-US" sz="1600" b="0" dirty="0">
                        <a:solidFill>
                          <a:srgbClr val="000000"/>
                        </a:solidFill>
                      </a:endParaRPr>
                    </a:p>
                  </a:txBody>
                  <a:tcPr>
                    <a:solidFill>
                      <a:srgbClr val="F79646"/>
                    </a:solidFill>
                  </a:tcPr>
                </a:tc>
                <a:tc>
                  <a:txBody>
                    <a:bodyPr/>
                    <a:lstStyle/>
                    <a:p>
                      <a:pPr algn="ctr"/>
                      <a:r>
                        <a:rPr lang="en-US" sz="1600" b="0" dirty="0" smtClean="0">
                          <a:solidFill>
                            <a:srgbClr val="000000"/>
                          </a:solidFill>
                        </a:rPr>
                        <a:t>Note</a:t>
                      </a:r>
                      <a:r>
                        <a:rPr lang="en-US" sz="1600" b="0" baseline="0" dirty="0" smtClean="0">
                          <a:solidFill>
                            <a:srgbClr val="000000"/>
                          </a:solidFill>
                        </a:rPr>
                        <a:t> for next time</a:t>
                      </a:r>
                      <a:endParaRPr lang="en-US" sz="1600" b="0" dirty="0">
                        <a:solidFill>
                          <a:srgbClr val="000000"/>
                        </a:solidFill>
                      </a:endParaRPr>
                    </a:p>
                  </a:txBody>
                  <a:tcPr>
                    <a:solidFill>
                      <a:srgbClr val="F79646"/>
                    </a:solidFill>
                  </a:tcPr>
                </a:tc>
              </a:tr>
              <a:tr h="370840">
                <a:tc>
                  <a:txBody>
                    <a:bodyPr/>
                    <a:lstStyle/>
                    <a:p>
                      <a:pPr algn="ctr"/>
                      <a:r>
                        <a:rPr lang="en-US" sz="1600" b="0" dirty="0" smtClean="0">
                          <a:solidFill>
                            <a:srgbClr val="000000"/>
                          </a:solidFill>
                        </a:rPr>
                        <a:t>Student</a:t>
                      </a:r>
                      <a:endParaRPr lang="en-US" sz="1600" b="0" dirty="0">
                        <a:solidFill>
                          <a:srgbClr val="000000"/>
                        </a:solidFill>
                      </a:endParaRPr>
                    </a:p>
                  </a:txBody>
                  <a:tcPr>
                    <a:solidFill>
                      <a:srgbClr val="F79646"/>
                    </a:solidFill>
                  </a:tcPr>
                </a:tc>
                <a:tc gridSpan="4">
                  <a:txBody>
                    <a:bodyPr/>
                    <a:lstStyle/>
                    <a:p>
                      <a:pPr algn="ctr"/>
                      <a:r>
                        <a:rPr lang="en-US" sz="1600" b="0" dirty="0" smtClean="0">
                          <a:solidFill>
                            <a:srgbClr val="000000"/>
                          </a:solidFill>
                        </a:rPr>
                        <a:t>Reflection</a:t>
                      </a:r>
                      <a:r>
                        <a:rPr lang="en-US" sz="1600" b="0" baseline="0" dirty="0" smtClean="0">
                          <a:solidFill>
                            <a:srgbClr val="000000"/>
                          </a:solidFill>
                        </a:rPr>
                        <a:t> on feedback </a:t>
                      </a:r>
                      <a:endParaRPr lang="en-US" sz="1600" b="0" dirty="0">
                        <a:solidFill>
                          <a:srgbClr val="000000"/>
                        </a:solidFill>
                      </a:endParaRPr>
                    </a:p>
                  </a:txBody>
                  <a:tcPr>
                    <a:solidFill>
                      <a:srgbClr val="F79646"/>
                    </a:solidFill>
                  </a:tcPr>
                </a:tc>
                <a:tc hMerge="1">
                  <a:txBody>
                    <a:bodyPr/>
                    <a:lstStyle/>
                    <a:p>
                      <a:pPr algn="ctr"/>
                      <a:endParaRPr lang="en-US" b="0" dirty="0">
                        <a:solidFill>
                          <a:srgbClr val="000000"/>
                        </a:solidFill>
                      </a:endParaRPr>
                    </a:p>
                  </a:txBody>
                  <a:tcPr>
                    <a:solidFill>
                      <a:srgbClr val="F79646"/>
                    </a:solidFill>
                  </a:tcPr>
                </a:tc>
                <a:tc hMerge="1">
                  <a:txBody>
                    <a:bodyPr/>
                    <a:lstStyle/>
                    <a:p>
                      <a:pPr algn="ctr"/>
                      <a:endParaRPr lang="en-US" b="0" dirty="0">
                        <a:solidFill>
                          <a:srgbClr val="000000"/>
                        </a:solidFill>
                      </a:endParaRPr>
                    </a:p>
                  </a:txBody>
                  <a:tcPr>
                    <a:solidFill>
                      <a:srgbClr val="F79646"/>
                    </a:solidFill>
                  </a:tcPr>
                </a:tc>
                <a:tc hMerge="1">
                  <a:txBody>
                    <a:bodyPr/>
                    <a:lstStyle/>
                    <a:p>
                      <a:pPr algn="ctr"/>
                      <a:endParaRPr lang="en-US" b="0" dirty="0">
                        <a:solidFill>
                          <a:srgbClr val="000000"/>
                        </a:solidFill>
                      </a:endParaRPr>
                    </a:p>
                  </a:txBody>
                  <a:tcPr>
                    <a:solidFill>
                      <a:srgbClr val="F79646"/>
                    </a:solidFill>
                  </a:tcPr>
                </a:tc>
              </a:tr>
              <a:tr h="370840">
                <a:tc>
                  <a:txBody>
                    <a:bodyPr/>
                    <a:lstStyle/>
                    <a:p>
                      <a:pPr algn="ctr"/>
                      <a:r>
                        <a:rPr lang="en-US" sz="1600" b="0" dirty="0" smtClean="0">
                          <a:solidFill>
                            <a:srgbClr val="000000"/>
                          </a:solidFill>
                        </a:rPr>
                        <a:t>Student</a:t>
                      </a:r>
                      <a:endParaRPr lang="en-US" sz="1600" b="0" dirty="0">
                        <a:solidFill>
                          <a:srgbClr val="000000"/>
                        </a:solidFill>
                      </a:endParaRPr>
                    </a:p>
                  </a:txBody>
                  <a:tcPr>
                    <a:solidFill>
                      <a:srgbClr val="F79646"/>
                    </a:solidFill>
                  </a:tcPr>
                </a:tc>
                <a:tc gridSpan="4">
                  <a:txBody>
                    <a:bodyPr/>
                    <a:lstStyle/>
                    <a:p>
                      <a:pPr algn="ctr"/>
                      <a:r>
                        <a:rPr lang="en-US" sz="1600" b="0" dirty="0" smtClean="0">
                          <a:solidFill>
                            <a:srgbClr val="000000"/>
                          </a:solidFill>
                        </a:rPr>
                        <a:t>Improvement Task</a:t>
                      </a:r>
                      <a:endParaRPr lang="en-US" sz="1600" b="0" dirty="0">
                        <a:solidFill>
                          <a:srgbClr val="000000"/>
                        </a:solidFill>
                      </a:endParaRPr>
                    </a:p>
                  </a:txBody>
                  <a:tcPr>
                    <a:solidFill>
                      <a:srgbClr val="F79646"/>
                    </a:solidFill>
                  </a:tcPr>
                </a:tc>
                <a:tc hMerge="1">
                  <a:txBody>
                    <a:bodyPr/>
                    <a:lstStyle/>
                    <a:p>
                      <a:pPr algn="ctr"/>
                      <a:endParaRPr lang="en-US" b="0" dirty="0">
                        <a:solidFill>
                          <a:srgbClr val="000000"/>
                        </a:solidFill>
                      </a:endParaRPr>
                    </a:p>
                  </a:txBody>
                  <a:tcPr>
                    <a:solidFill>
                      <a:srgbClr val="F79646"/>
                    </a:solidFill>
                  </a:tcPr>
                </a:tc>
                <a:tc hMerge="1">
                  <a:txBody>
                    <a:bodyPr/>
                    <a:lstStyle/>
                    <a:p>
                      <a:pPr algn="ctr"/>
                      <a:endParaRPr lang="en-US" b="0" dirty="0">
                        <a:solidFill>
                          <a:srgbClr val="000000"/>
                        </a:solidFill>
                      </a:endParaRPr>
                    </a:p>
                  </a:txBody>
                  <a:tcPr>
                    <a:solidFill>
                      <a:srgbClr val="F79646"/>
                    </a:solidFill>
                  </a:tcPr>
                </a:tc>
                <a:tc hMerge="1">
                  <a:txBody>
                    <a:bodyPr/>
                    <a:lstStyle/>
                    <a:p>
                      <a:pPr algn="ctr"/>
                      <a:endParaRPr lang="en-US" b="0" dirty="0">
                        <a:solidFill>
                          <a:srgbClr val="000000"/>
                        </a:solidFill>
                      </a:endParaRPr>
                    </a:p>
                  </a:txBody>
                  <a:tcPr>
                    <a:solidFill>
                      <a:srgbClr val="F79646"/>
                    </a:solidFill>
                  </a:tcPr>
                </a:tc>
              </a:tr>
              <a:tr h="370840">
                <a:tc>
                  <a:txBody>
                    <a:bodyPr/>
                    <a:lstStyle/>
                    <a:p>
                      <a:pPr algn="ctr"/>
                      <a:r>
                        <a:rPr lang="en-US" sz="1600" b="0" dirty="0" smtClean="0">
                          <a:solidFill>
                            <a:srgbClr val="000000"/>
                          </a:solidFill>
                        </a:rPr>
                        <a:t>Teacher</a:t>
                      </a:r>
                      <a:endParaRPr lang="en-US" sz="1600" b="0" dirty="0">
                        <a:solidFill>
                          <a:srgbClr val="000000"/>
                        </a:solidFill>
                      </a:endParaRPr>
                    </a:p>
                  </a:txBody>
                  <a:tcPr>
                    <a:solidFill>
                      <a:srgbClr val="F79646"/>
                    </a:solidFill>
                  </a:tcPr>
                </a:tc>
                <a:tc gridSpan="4">
                  <a:txBody>
                    <a:bodyPr/>
                    <a:lstStyle/>
                    <a:p>
                      <a:pPr algn="ctr"/>
                      <a:r>
                        <a:rPr lang="en-US" sz="1600" b="1" dirty="0" smtClean="0">
                          <a:solidFill>
                            <a:srgbClr val="000000"/>
                          </a:solidFill>
                        </a:rPr>
                        <a:t>Does the improvement task show that I’ve nailed</a:t>
                      </a:r>
                      <a:r>
                        <a:rPr lang="en-US" sz="1600" b="1" baseline="0" dirty="0" smtClean="0">
                          <a:solidFill>
                            <a:srgbClr val="000000"/>
                          </a:solidFill>
                        </a:rPr>
                        <a:t> it?</a:t>
                      </a:r>
                      <a:endParaRPr lang="en-US" sz="1600" b="1" dirty="0">
                        <a:solidFill>
                          <a:srgbClr val="000000"/>
                        </a:solidFill>
                      </a:endParaRPr>
                    </a:p>
                  </a:txBody>
                  <a:tcPr>
                    <a:solidFill>
                      <a:srgbClr val="F79646"/>
                    </a:solid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 name="TextBox 2"/>
          <p:cNvSpPr txBox="1"/>
          <p:nvPr/>
        </p:nvSpPr>
        <p:spPr>
          <a:xfrm>
            <a:off x="1127391" y="4137987"/>
            <a:ext cx="6735807" cy="830997"/>
          </a:xfrm>
          <a:prstGeom prst="rect">
            <a:avLst/>
          </a:prstGeom>
          <a:noFill/>
        </p:spPr>
        <p:txBody>
          <a:bodyPr wrap="square" rtlCol="0">
            <a:spAutoFit/>
          </a:bodyPr>
          <a:lstStyle/>
          <a:p>
            <a:r>
              <a:rPr lang="en-US" sz="1600" i="1" dirty="0" smtClean="0"/>
              <a:t>“It </a:t>
            </a:r>
            <a:r>
              <a:rPr lang="en-US" sz="1600" i="1" dirty="0"/>
              <a:t>is the the feedback to the teacher about what the students can and can’t do that is more powerful than feedback to the </a:t>
            </a:r>
            <a:r>
              <a:rPr lang="en-US" sz="1600" i="1" dirty="0" smtClean="0"/>
              <a:t>student” </a:t>
            </a:r>
            <a:r>
              <a:rPr lang="en-US" sz="1600" dirty="0" smtClean="0"/>
              <a:t>Hattie</a:t>
            </a:r>
            <a:endPar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Always build in time in lesson for feed forward to use the feedback</a:t>
            </a:r>
            <a:endParaRPr lang="en-US" sz="1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32267546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Expect more</a:t>
            </a:r>
            <a:endParaRPr lang="en-US" sz="3200" dirty="0"/>
          </a:p>
        </p:txBody>
      </p:sp>
      <p:sp>
        <p:nvSpPr>
          <p:cNvPr id="3" name="Content Placeholder 2"/>
          <p:cNvSpPr>
            <a:spLocks noGrp="1"/>
          </p:cNvSpPr>
          <p:nvPr>
            <p:ph idx="1"/>
          </p:nvPr>
        </p:nvSpPr>
        <p:spPr/>
        <p:txBody>
          <a:bodyPr>
            <a:normAutofit/>
          </a:bodyPr>
          <a:lstStyle/>
          <a:p>
            <a:r>
              <a:rPr lang="en-US" sz="1600" dirty="0" smtClean="0"/>
              <a:t>Use the power of the word YET</a:t>
            </a:r>
          </a:p>
          <a:p>
            <a:r>
              <a:rPr lang="en-US" sz="1600" dirty="0" smtClean="0"/>
              <a:t>Develop an Ethic of Excellence: see </a:t>
            </a:r>
            <a:r>
              <a:rPr lang="en-US" sz="1600" dirty="0" smtClean="0">
                <a:hlinkClick r:id="rId2"/>
              </a:rPr>
              <a:t>@My Learning Journey</a:t>
            </a:r>
            <a:endParaRPr lang="en-US" sz="1600" dirty="0"/>
          </a:p>
        </p:txBody>
      </p:sp>
      <p:graphicFrame>
        <p:nvGraphicFramePr>
          <p:cNvPr id="4" name="Table 3"/>
          <p:cNvGraphicFramePr>
            <a:graphicFrameLocks noGrp="1"/>
          </p:cNvGraphicFramePr>
          <p:nvPr>
            <p:extLst>
              <p:ext uri="{D42A27DB-BD31-4B8C-83A1-F6EECF244321}">
                <p14:modId xmlns:p14="http://schemas.microsoft.com/office/powerpoint/2010/main" val="2696618915"/>
              </p:ext>
            </p:extLst>
          </p:nvPr>
        </p:nvGraphicFramePr>
        <p:xfrm>
          <a:off x="1524000" y="2863847"/>
          <a:ext cx="6096000" cy="2225040"/>
        </p:xfrm>
        <a:graphic>
          <a:graphicData uri="http://schemas.openxmlformats.org/drawingml/2006/table">
            <a:tbl>
              <a:tblPr firstRow="1" bandRow="1">
                <a:tableStyleId>{5C22544A-7EE6-4342-B048-85BDC9FD1C3A}</a:tableStyleId>
              </a:tblPr>
              <a:tblGrid>
                <a:gridCol w="6096000"/>
              </a:tblGrid>
              <a:tr h="370840">
                <a:tc>
                  <a:txBody>
                    <a:bodyPr/>
                    <a:lstStyle/>
                    <a:p>
                      <a:pPr algn="ctr"/>
                      <a:r>
                        <a:rPr lang="en-US" sz="1600" b="0" dirty="0" smtClean="0">
                          <a:solidFill>
                            <a:srgbClr val="000000"/>
                          </a:solidFill>
                        </a:rPr>
                        <a:t>Give students an example of excellence</a:t>
                      </a:r>
                      <a:endParaRPr lang="en-US" sz="1600" b="0" dirty="0">
                        <a:solidFill>
                          <a:srgbClr val="000000"/>
                        </a:solidFill>
                      </a:endParaRPr>
                    </a:p>
                  </a:txBody>
                  <a:tcPr>
                    <a:solidFill>
                      <a:srgbClr val="F79646"/>
                    </a:solidFill>
                  </a:tcPr>
                </a:tc>
              </a:tr>
              <a:tr h="370840">
                <a:tc>
                  <a:txBody>
                    <a:bodyPr/>
                    <a:lstStyle/>
                    <a:p>
                      <a:pPr algn="ctr"/>
                      <a:r>
                        <a:rPr lang="en-US" sz="1600" b="0" dirty="0" smtClean="0">
                          <a:solidFill>
                            <a:srgbClr val="000000"/>
                          </a:solidFill>
                        </a:rPr>
                        <a:t>Students produce draft</a:t>
                      </a:r>
                      <a:endParaRPr lang="en-US" sz="1600" b="0" dirty="0">
                        <a:solidFill>
                          <a:srgbClr val="000000"/>
                        </a:solidFill>
                      </a:endParaRPr>
                    </a:p>
                  </a:txBody>
                  <a:tcPr>
                    <a:solidFill>
                      <a:srgbClr val="F79646"/>
                    </a:solidFill>
                  </a:tcPr>
                </a:tc>
              </a:tr>
              <a:tr h="370840">
                <a:tc>
                  <a:txBody>
                    <a:bodyPr/>
                    <a:lstStyle/>
                    <a:p>
                      <a:pPr algn="ctr"/>
                      <a:r>
                        <a:rPr lang="en-US" sz="1600" b="0" dirty="0" smtClean="0">
                          <a:solidFill>
                            <a:srgbClr val="000000"/>
                          </a:solidFill>
                        </a:rPr>
                        <a:t>Model</a:t>
                      </a:r>
                      <a:r>
                        <a:rPr lang="en-US" sz="1600" b="0" baseline="0" dirty="0" smtClean="0">
                          <a:solidFill>
                            <a:srgbClr val="000000"/>
                          </a:solidFill>
                        </a:rPr>
                        <a:t> to students how to critique</a:t>
                      </a:r>
                      <a:endParaRPr lang="en-US" sz="1600" b="0" dirty="0">
                        <a:solidFill>
                          <a:srgbClr val="000000"/>
                        </a:solidFill>
                      </a:endParaRPr>
                    </a:p>
                  </a:txBody>
                  <a:tcPr>
                    <a:solidFill>
                      <a:srgbClr val="F79646"/>
                    </a:solidFill>
                  </a:tcPr>
                </a:tc>
              </a:tr>
              <a:tr h="370840">
                <a:tc>
                  <a:txBody>
                    <a:bodyPr/>
                    <a:lstStyle/>
                    <a:p>
                      <a:pPr algn="ctr"/>
                      <a:r>
                        <a:rPr lang="en-US" sz="1600" b="0" dirty="0" smtClean="0">
                          <a:solidFill>
                            <a:srgbClr val="000000"/>
                          </a:solidFill>
                        </a:rPr>
                        <a:t>Student Critique</a:t>
                      </a:r>
                      <a:endParaRPr lang="en-US" sz="1600" b="0" dirty="0">
                        <a:solidFill>
                          <a:srgbClr val="000000"/>
                        </a:solidFill>
                      </a:endParaRPr>
                    </a:p>
                  </a:txBody>
                  <a:tcPr>
                    <a:solidFill>
                      <a:srgbClr val="F79646"/>
                    </a:solidFill>
                  </a:tcPr>
                </a:tc>
              </a:tr>
              <a:tr h="370840">
                <a:tc>
                  <a:txBody>
                    <a:bodyPr/>
                    <a:lstStyle/>
                    <a:p>
                      <a:pPr algn="ctr"/>
                      <a:r>
                        <a:rPr lang="en-US" sz="1600" b="0" dirty="0" smtClean="0">
                          <a:solidFill>
                            <a:srgbClr val="000000"/>
                          </a:solidFill>
                        </a:rPr>
                        <a:t>Critique the Critique</a:t>
                      </a:r>
                      <a:endParaRPr lang="en-US" sz="1600" b="0" dirty="0">
                        <a:solidFill>
                          <a:srgbClr val="000000"/>
                        </a:solidFill>
                      </a:endParaRPr>
                    </a:p>
                  </a:txBody>
                  <a:tcPr>
                    <a:solidFill>
                      <a:srgbClr val="F79646"/>
                    </a:solidFill>
                  </a:tcPr>
                </a:tc>
              </a:tr>
              <a:tr h="370840">
                <a:tc>
                  <a:txBody>
                    <a:bodyPr/>
                    <a:lstStyle/>
                    <a:p>
                      <a:pPr algn="ctr"/>
                      <a:r>
                        <a:rPr lang="en-US" sz="1600" b="0" dirty="0" smtClean="0">
                          <a:solidFill>
                            <a:srgbClr val="000000"/>
                          </a:solidFill>
                        </a:rPr>
                        <a:t>Redraft</a:t>
                      </a:r>
                      <a:endParaRPr lang="en-US" sz="1600" b="0" dirty="0">
                        <a:solidFill>
                          <a:srgbClr val="000000"/>
                        </a:solidFill>
                      </a:endParaRPr>
                    </a:p>
                  </a:txBody>
                  <a:tcPr>
                    <a:solidFill>
                      <a:srgbClr val="F79646"/>
                    </a:solidFill>
                  </a:tcPr>
                </a:tc>
              </a:tr>
            </a:tbl>
          </a:graphicData>
        </a:graphic>
      </p:graphicFrame>
    </p:spTree>
    <p:extLst>
      <p:ext uri="{BB962C8B-B14F-4D97-AF65-F5344CB8AC3E}">
        <p14:creationId xmlns:p14="http://schemas.microsoft.com/office/powerpoint/2010/main" val="168893671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Save Time on ‘close the gap’ Marking</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87878670"/>
              </p:ext>
            </p:extLst>
          </p:nvPr>
        </p:nvGraphicFramePr>
        <p:xfrm>
          <a:off x="457200" y="1600200"/>
          <a:ext cx="8229600" cy="367284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n-US" sz="1600" b="1" dirty="0" smtClean="0">
                          <a:solidFill>
                            <a:srgbClr val="000000"/>
                          </a:solidFill>
                        </a:rPr>
                        <a:t>Teacher</a:t>
                      </a:r>
                      <a:endParaRPr lang="en-US" sz="1600" b="1" dirty="0">
                        <a:solidFill>
                          <a:srgbClr val="000000"/>
                        </a:solidFill>
                      </a:endParaRPr>
                    </a:p>
                  </a:txBody>
                  <a:tcPr>
                    <a:solidFill>
                      <a:srgbClr val="F79646"/>
                    </a:solidFill>
                  </a:tcPr>
                </a:tc>
                <a:tc>
                  <a:txBody>
                    <a:bodyPr/>
                    <a:lstStyle/>
                    <a:p>
                      <a:pPr algn="ctr"/>
                      <a:r>
                        <a:rPr lang="en-US" sz="1600" b="1" dirty="0" smtClean="0">
                          <a:solidFill>
                            <a:srgbClr val="000000"/>
                          </a:solidFill>
                        </a:rPr>
                        <a:t>Student</a:t>
                      </a:r>
                      <a:endParaRPr lang="en-US" sz="1600" b="1" dirty="0">
                        <a:solidFill>
                          <a:srgbClr val="000000"/>
                        </a:solidFill>
                      </a:endParaRPr>
                    </a:p>
                  </a:txBody>
                  <a:tcPr>
                    <a:solidFill>
                      <a:srgbClr val="F79646"/>
                    </a:solidFill>
                  </a:tcPr>
                </a:tc>
              </a:tr>
              <a:tr h="370840">
                <a:tc>
                  <a:txBody>
                    <a:bodyPr/>
                    <a:lstStyle/>
                    <a:p>
                      <a:pPr algn="ctr"/>
                      <a:r>
                        <a:rPr lang="en-US" sz="1600" b="0" dirty="0" smtClean="0">
                          <a:solidFill>
                            <a:srgbClr val="000000"/>
                          </a:solidFill>
                        </a:rPr>
                        <a:t>Annotates</a:t>
                      </a:r>
                      <a:r>
                        <a:rPr lang="en-US" sz="1600" b="0" baseline="0" dirty="0" smtClean="0">
                          <a:solidFill>
                            <a:srgbClr val="000000"/>
                          </a:solidFill>
                        </a:rPr>
                        <a:t> the work</a:t>
                      </a:r>
                      <a:endParaRPr lang="en-US" sz="1600" b="0" dirty="0">
                        <a:solidFill>
                          <a:srgbClr val="000000"/>
                        </a:solidFill>
                      </a:endParaRPr>
                    </a:p>
                  </a:txBody>
                  <a:tcPr>
                    <a:solidFill>
                      <a:srgbClr val="F79646"/>
                    </a:solidFill>
                  </a:tcPr>
                </a:tc>
                <a:tc>
                  <a:txBody>
                    <a:bodyPr/>
                    <a:lstStyle/>
                    <a:p>
                      <a:pPr algn="ctr"/>
                      <a:r>
                        <a:rPr lang="en-US" sz="1600" b="0" dirty="0" smtClean="0">
                          <a:solidFill>
                            <a:srgbClr val="000000"/>
                          </a:solidFill>
                        </a:rPr>
                        <a:t>Creates improvement</a:t>
                      </a:r>
                      <a:r>
                        <a:rPr lang="en-US" sz="1600" b="0" baseline="0" dirty="0" smtClean="0">
                          <a:solidFill>
                            <a:srgbClr val="000000"/>
                          </a:solidFill>
                        </a:rPr>
                        <a:t> strategies</a:t>
                      </a:r>
                      <a:r>
                        <a:rPr lang="en-US" sz="1600" b="0" dirty="0" smtClean="0">
                          <a:solidFill>
                            <a:srgbClr val="000000"/>
                          </a:solidFill>
                        </a:rPr>
                        <a:t> from </a:t>
                      </a:r>
                      <a:r>
                        <a:rPr lang="en-US" sz="1600" b="0" smtClean="0">
                          <a:solidFill>
                            <a:srgbClr val="000000"/>
                          </a:solidFill>
                        </a:rPr>
                        <a:t>the</a:t>
                      </a:r>
                      <a:r>
                        <a:rPr lang="en-US" sz="1600" b="0" baseline="0" smtClean="0">
                          <a:solidFill>
                            <a:srgbClr val="000000"/>
                          </a:solidFill>
                        </a:rPr>
                        <a:t> teacher’s </a:t>
                      </a:r>
                      <a:r>
                        <a:rPr lang="en-US" sz="1600" b="0" baseline="0" dirty="0" smtClean="0">
                          <a:solidFill>
                            <a:srgbClr val="000000"/>
                          </a:solidFill>
                        </a:rPr>
                        <a:t>annotations</a:t>
                      </a:r>
                      <a:endParaRPr lang="en-US" sz="1600" b="0" dirty="0">
                        <a:solidFill>
                          <a:srgbClr val="000000"/>
                        </a:solidFill>
                      </a:endParaRPr>
                    </a:p>
                  </a:txBody>
                  <a:tcPr>
                    <a:solidFill>
                      <a:srgbClr val="F79646"/>
                    </a:solidFill>
                  </a:tcPr>
                </a:tc>
              </a:tr>
              <a:tr h="370840">
                <a:tc>
                  <a:txBody>
                    <a:bodyPr/>
                    <a:lstStyle/>
                    <a:p>
                      <a:pPr algn="ctr"/>
                      <a:r>
                        <a:rPr lang="en-US" sz="1600" b="0" dirty="0" smtClean="0">
                          <a:solidFill>
                            <a:srgbClr val="000000"/>
                          </a:solidFill>
                        </a:rPr>
                        <a:t>Writes</a:t>
                      </a:r>
                      <a:r>
                        <a:rPr lang="en-US" sz="1600" b="0" baseline="0" dirty="0" smtClean="0">
                          <a:solidFill>
                            <a:srgbClr val="000000"/>
                          </a:solidFill>
                        </a:rPr>
                        <a:t> improvement strategies at end of work</a:t>
                      </a:r>
                      <a:endParaRPr lang="en-US" sz="1600" b="0" dirty="0">
                        <a:solidFill>
                          <a:srgbClr val="000000"/>
                        </a:solidFill>
                      </a:endParaRPr>
                    </a:p>
                  </a:txBody>
                  <a:tcPr>
                    <a:solidFill>
                      <a:srgbClr val="F79646"/>
                    </a:solidFill>
                  </a:tcPr>
                </a:tc>
                <a:tc>
                  <a:txBody>
                    <a:bodyPr/>
                    <a:lstStyle/>
                    <a:p>
                      <a:pPr algn="ctr"/>
                      <a:r>
                        <a:rPr lang="en-US" sz="1600" b="0" dirty="0" smtClean="0">
                          <a:solidFill>
                            <a:srgbClr val="000000"/>
                          </a:solidFill>
                        </a:rPr>
                        <a:t>Annotates the areas where improvement is needed</a:t>
                      </a:r>
                      <a:endParaRPr lang="en-US" sz="1600" b="0" dirty="0">
                        <a:solidFill>
                          <a:srgbClr val="000000"/>
                        </a:solidFill>
                      </a:endParaRPr>
                    </a:p>
                  </a:txBody>
                  <a:tcPr>
                    <a:solidFill>
                      <a:srgbClr val="F79646"/>
                    </a:solidFill>
                  </a:tcPr>
                </a:tc>
              </a:tr>
              <a:tr h="370840">
                <a:tc>
                  <a:txBody>
                    <a:bodyPr/>
                    <a:lstStyle/>
                    <a:p>
                      <a:pPr algn="ctr"/>
                      <a:r>
                        <a:rPr lang="en-US" sz="1600" b="0" dirty="0" smtClean="0">
                          <a:solidFill>
                            <a:srgbClr val="000000"/>
                          </a:solidFill>
                        </a:rPr>
                        <a:t>Identifies 1</a:t>
                      </a:r>
                      <a:r>
                        <a:rPr lang="en-US" sz="1600" b="0" baseline="0" dirty="0" smtClean="0">
                          <a:solidFill>
                            <a:srgbClr val="000000"/>
                          </a:solidFill>
                        </a:rPr>
                        <a:t> strength and 1 improvement</a:t>
                      </a:r>
                      <a:endParaRPr lang="en-US" sz="1600" b="0" dirty="0">
                        <a:solidFill>
                          <a:srgbClr val="000000"/>
                        </a:solidFill>
                      </a:endParaRPr>
                    </a:p>
                  </a:txBody>
                  <a:tcPr>
                    <a:solidFill>
                      <a:srgbClr val="F79646"/>
                    </a:solidFill>
                  </a:tcPr>
                </a:tc>
                <a:tc>
                  <a:txBody>
                    <a:bodyPr/>
                    <a:lstStyle/>
                    <a:p>
                      <a:pPr algn="ctr"/>
                      <a:r>
                        <a:rPr lang="en-US" sz="1600" b="0" dirty="0" smtClean="0">
                          <a:solidFill>
                            <a:srgbClr val="000000"/>
                          </a:solidFill>
                        </a:rPr>
                        <a:t>Peer</a:t>
                      </a:r>
                      <a:r>
                        <a:rPr lang="en-US" sz="1600" b="0" baseline="0" dirty="0" smtClean="0">
                          <a:solidFill>
                            <a:srgbClr val="000000"/>
                          </a:solidFill>
                        </a:rPr>
                        <a:t> coaches another student on the strength</a:t>
                      </a:r>
                    </a:p>
                    <a:p>
                      <a:pPr algn="ctr"/>
                      <a:r>
                        <a:rPr lang="en-US" sz="1600" b="0" baseline="0" dirty="0" smtClean="0">
                          <a:solidFill>
                            <a:srgbClr val="000000"/>
                          </a:solidFill>
                        </a:rPr>
                        <a:t>Addresses the improvement in the Improvement Task</a:t>
                      </a:r>
                      <a:endParaRPr lang="en-US" sz="1600" b="0" dirty="0">
                        <a:solidFill>
                          <a:srgbClr val="000000"/>
                        </a:solidFill>
                      </a:endParaRPr>
                    </a:p>
                  </a:txBody>
                  <a:tcPr>
                    <a:solidFill>
                      <a:srgbClr val="F79646"/>
                    </a:solidFill>
                  </a:tcPr>
                </a:tc>
              </a:tr>
              <a:tr h="370840">
                <a:tc>
                  <a:txBody>
                    <a:bodyPr/>
                    <a:lstStyle/>
                    <a:p>
                      <a:pPr algn="ctr"/>
                      <a:r>
                        <a:rPr lang="en-US" sz="1600" b="0" dirty="0" smtClean="0">
                          <a:solidFill>
                            <a:srgbClr val="000000"/>
                          </a:solidFill>
                        </a:rPr>
                        <a:t>Puts a double tick next to the good</a:t>
                      </a:r>
                      <a:r>
                        <a:rPr lang="en-US" sz="1600" b="0" baseline="0" dirty="0" smtClean="0">
                          <a:solidFill>
                            <a:srgbClr val="000000"/>
                          </a:solidFill>
                        </a:rPr>
                        <a:t> parts</a:t>
                      </a:r>
                      <a:endParaRPr lang="en-US" sz="1600" b="0" dirty="0">
                        <a:solidFill>
                          <a:srgbClr val="000000"/>
                        </a:solidFill>
                      </a:endParaRPr>
                    </a:p>
                  </a:txBody>
                  <a:tcPr>
                    <a:solidFill>
                      <a:srgbClr val="F79646"/>
                    </a:solidFill>
                  </a:tcPr>
                </a:tc>
                <a:tc>
                  <a:txBody>
                    <a:bodyPr/>
                    <a:lstStyle/>
                    <a:p>
                      <a:pPr algn="ctr"/>
                      <a:r>
                        <a:rPr lang="en-US" sz="1600" b="0" dirty="0" smtClean="0">
                          <a:solidFill>
                            <a:srgbClr val="000000"/>
                          </a:solidFill>
                        </a:rPr>
                        <a:t>Annotates</a:t>
                      </a:r>
                      <a:r>
                        <a:rPr lang="en-US" sz="1600" b="0" baseline="0" dirty="0" smtClean="0">
                          <a:solidFill>
                            <a:srgbClr val="000000"/>
                          </a:solidFill>
                        </a:rPr>
                        <a:t> the work to explain why</a:t>
                      </a:r>
                      <a:endParaRPr lang="en-US" sz="1600" b="0" dirty="0">
                        <a:solidFill>
                          <a:srgbClr val="000000"/>
                        </a:solidFill>
                      </a:endParaRPr>
                    </a:p>
                  </a:txBody>
                  <a:tcPr>
                    <a:solidFill>
                      <a:srgbClr val="F79646"/>
                    </a:solidFill>
                  </a:tcPr>
                </a:tc>
              </a:tr>
              <a:tr h="370840">
                <a:tc>
                  <a:txBody>
                    <a:bodyPr/>
                    <a:lstStyle/>
                    <a:p>
                      <a:pPr algn="ctr"/>
                      <a:r>
                        <a:rPr lang="en-US" sz="1600" b="0" dirty="0" smtClean="0">
                          <a:solidFill>
                            <a:srgbClr val="000000"/>
                          </a:solidFill>
                        </a:rPr>
                        <a:t>Uses</a:t>
                      </a:r>
                      <a:r>
                        <a:rPr lang="en-US" sz="1600" b="0" baseline="0" dirty="0" smtClean="0">
                          <a:solidFill>
                            <a:srgbClr val="000000"/>
                          </a:solidFill>
                        </a:rPr>
                        <a:t> </a:t>
                      </a:r>
                      <a:r>
                        <a:rPr lang="en-US" sz="1600" b="0" baseline="0" dirty="0" err="1" smtClean="0">
                          <a:solidFill>
                            <a:srgbClr val="000000"/>
                          </a:solidFill>
                        </a:rPr>
                        <a:t>colour</a:t>
                      </a:r>
                      <a:r>
                        <a:rPr lang="en-US" sz="1600" b="0" baseline="0" dirty="0" smtClean="0">
                          <a:solidFill>
                            <a:srgbClr val="000000"/>
                          </a:solidFill>
                        </a:rPr>
                        <a:t> coded dots, icons or letters to highlight mistakes </a:t>
                      </a:r>
                      <a:endParaRPr lang="en-US" sz="1600" b="0" dirty="0">
                        <a:solidFill>
                          <a:srgbClr val="000000"/>
                        </a:solidFill>
                      </a:endParaRPr>
                    </a:p>
                  </a:txBody>
                  <a:tcPr>
                    <a:solidFill>
                      <a:srgbClr val="F79646"/>
                    </a:solidFill>
                  </a:tcPr>
                </a:tc>
                <a:tc>
                  <a:txBody>
                    <a:bodyPr/>
                    <a:lstStyle/>
                    <a:p>
                      <a:pPr algn="ctr"/>
                      <a:r>
                        <a:rPr lang="en-US" sz="1600" b="0" dirty="0" smtClean="0">
                          <a:solidFill>
                            <a:srgbClr val="000000"/>
                          </a:solidFill>
                        </a:rPr>
                        <a:t>Student</a:t>
                      </a:r>
                      <a:r>
                        <a:rPr lang="en-US" sz="1600" b="0" baseline="0" dirty="0" smtClean="0">
                          <a:solidFill>
                            <a:srgbClr val="000000"/>
                          </a:solidFill>
                        </a:rPr>
                        <a:t> has to ‘find and fix’ their mistakes</a:t>
                      </a:r>
                      <a:endParaRPr lang="en-US" sz="1600" b="0" dirty="0">
                        <a:solidFill>
                          <a:srgbClr val="000000"/>
                        </a:solidFill>
                      </a:endParaRPr>
                    </a:p>
                  </a:txBody>
                  <a:tcPr>
                    <a:solidFill>
                      <a:srgbClr val="F79646"/>
                    </a:solidFill>
                  </a:tcPr>
                </a:tc>
              </a:tr>
              <a:tr h="370840">
                <a:tc>
                  <a:txBody>
                    <a:bodyPr/>
                    <a:lstStyle/>
                    <a:p>
                      <a:pPr algn="ctr"/>
                      <a:r>
                        <a:rPr lang="en-US" sz="1600" b="0" dirty="0" smtClean="0">
                          <a:solidFill>
                            <a:srgbClr val="000000"/>
                          </a:solidFill>
                        </a:rPr>
                        <a:t>Use a feedback key e.g. E for lack of evidence</a:t>
                      </a:r>
                      <a:endParaRPr lang="en-US" sz="1600" b="0" dirty="0">
                        <a:solidFill>
                          <a:srgbClr val="000000"/>
                        </a:solidFill>
                      </a:endParaRPr>
                    </a:p>
                  </a:txBody>
                  <a:tcPr>
                    <a:solidFill>
                      <a:srgbClr val="F79646"/>
                    </a:solidFill>
                  </a:tcPr>
                </a:tc>
                <a:tc>
                  <a:txBody>
                    <a:bodyPr/>
                    <a:lstStyle/>
                    <a:p>
                      <a:pPr algn="ctr"/>
                      <a:r>
                        <a:rPr lang="en-US" sz="1600" b="0" dirty="0" smtClean="0">
                          <a:solidFill>
                            <a:srgbClr val="000000"/>
                          </a:solidFill>
                        </a:rPr>
                        <a:t>Student</a:t>
                      </a:r>
                      <a:r>
                        <a:rPr lang="en-US" sz="1600" b="0" baseline="0" dirty="0" smtClean="0">
                          <a:solidFill>
                            <a:srgbClr val="000000"/>
                          </a:solidFill>
                        </a:rPr>
                        <a:t> improves their work</a:t>
                      </a:r>
                      <a:endParaRPr lang="en-US" sz="1600" b="0" dirty="0">
                        <a:solidFill>
                          <a:srgbClr val="000000"/>
                        </a:solidFill>
                      </a:endParaRPr>
                    </a:p>
                  </a:txBody>
                  <a:tcPr>
                    <a:solidFill>
                      <a:srgbClr val="F79646"/>
                    </a:solidFill>
                  </a:tcPr>
                </a:tc>
              </a:tr>
            </a:tbl>
          </a:graphicData>
        </a:graphic>
      </p:graphicFrame>
      <p:sp>
        <p:nvSpPr>
          <p:cNvPr id="3" name="TextBox 2"/>
          <p:cNvSpPr txBox="1"/>
          <p:nvPr/>
        </p:nvSpPr>
        <p:spPr>
          <a:xfrm>
            <a:off x="890690" y="5525989"/>
            <a:ext cx="7796110" cy="369332"/>
          </a:xfrm>
          <a:prstGeom prst="rect">
            <a:avLst/>
          </a:prstGeom>
          <a:noFill/>
        </p:spPr>
        <p:txBody>
          <a:bodyPr wrap="square" rtlCol="0">
            <a:spAutoFit/>
          </a:bodyPr>
          <a:lstStyle/>
          <a:p>
            <a:r>
              <a:rPr lang="en-US" dirty="0" smtClean="0"/>
              <a:t>Further explanation can be found </a:t>
            </a:r>
            <a:r>
              <a:rPr lang="en-US" dirty="0" smtClean="0">
                <a:hlinkClick r:id="rId2"/>
              </a:rPr>
              <a:t>@Belmont Teach</a:t>
            </a:r>
            <a:endParaRPr lang="en-US" dirty="0"/>
          </a:p>
        </p:txBody>
      </p:sp>
    </p:spTree>
    <p:extLst>
      <p:ext uri="{BB962C8B-B14F-4D97-AF65-F5344CB8AC3E}">
        <p14:creationId xmlns:p14="http://schemas.microsoft.com/office/powerpoint/2010/main" val="243378648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Types of Feedback (Hattie)</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40859224"/>
              </p:ext>
            </p:extLst>
          </p:nvPr>
        </p:nvGraphicFramePr>
        <p:xfrm>
          <a:off x="457200" y="1600200"/>
          <a:ext cx="8229600" cy="34188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sz="1600" dirty="0" smtClean="0"/>
                        <a:t>Type</a:t>
                      </a:r>
                      <a:endParaRPr lang="en-US" sz="1600" dirty="0"/>
                    </a:p>
                  </a:txBody>
                  <a:tcPr>
                    <a:solidFill>
                      <a:schemeClr val="accent6"/>
                    </a:solidFill>
                  </a:tcPr>
                </a:tc>
                <a:tc>
                  <a:txBody>
                    <a:bodyPr/>
                    <a:lstStyle/>
                    <a:p>
                      <a:pPr algn="ctr"/>
                      <a:r>
                        <a:rPr lang="en-US" sz="1600" dirty="0" smtClean="0"/>
                        <a:t>Efficacy</a:t>
                      </a:r>
                      <a:endParaRPr lang="en-US" sz="1600" dirty="0"/>
                    </a:p>
                  </a:txBody>
                  <a:tcPr>
                    <a:solidFill>
                      <a:schemeClr val="accent6"/>
                    </a:solidFill>
                  </a:tcPr>
                </a:tc>
                <a:tc>
                  <a:txBody>
                    <a:bodyPr/>
                    <a:lstStyle/>
                    <a:p>
                      <a:pPr algn="ctr"/>
                      <a:r>
                        <a:rPr lang="en-US" sz="1600" dirty="0" smtClean="0"/>
                        <a:t>Good for...</a:t>
                      </a:r>
                      <a:endParaRPr lang="en-US" sz="1600" dirty="0"/>
                    </a:p>
                  </a:txBody>
                  <a:tcPr>
                    <a:solidFill>
                      <a:schemeClr val="accent6"/>
                    </a:solidFill>
                  </a:tcPr>
                </a:tc>
                <a:tc>
                  <a:txBody>
                    <a:bodyPr/>
                    <a:lstStyle/>
                    <a:p>
                      <a:pPr algn="ctr"/>
                      <a:r>
                        <a:rPr lang="en-US" sz="1600" dirty="0" smtClean="0"/>
                        <a:t>Timing</a:t>
                      </a:r>
                      <a:endParaRPr lang="en-US" sz="1600" dirty="0"/>
                    </a:p>
                  </a:txBody>
                  <a:tcPr>
                    <a:solidFill>
                      <a:schemeClr val="accent6"/>
                    </a:solidFill>
                  </a:tcPr>
                </a:tc>
              </a:tr>
              <a:tr h="370840">
                <a:tc>
                  <a:txBody>
                    <a:bodyPr/>
                    <a:lstStyle/>
                    <a:p>
                      <a:pPr algn="ctr"/>
                      <a:r>
                        <a:rPr lang="en-US" sz="1600" dirty="0" smtClean="0"/>
                        <a:t>Task</a:t>
                      </a:r>
                    </a:p>
                    <a:p>
                      <a:pPr algn="ctr"/>
                      <a:r>
                        <a:rPr lang="en-US" sz="1600" dirty="0" smtClean="0"/>
                        <a:t>FT</a:t>
                      </a:r>
                      <a:endParaRPr lang="en-US" sz="1600" dirty="0"/>
                    </a:p>
                  </a:txBody>
                  <a:tcPr>
                    <a:solidFill>
                      <a:schemeClr val="accent6"/>
                    </a:solidFill>
                  </a:tcPr>
                </a:tc>
                <a:tc>
                  <a:txBody>
                    <a:bodyPr/>
                    <a:lstStyle/>
                    <a:p>
                      <a:pPr algn="ctr"/>
                      <a:r>
                        <a:rPr lang="en-US" sz="1600" dirty="0" smtClean="0"/>
                        <a:t>More effective on simple than complex tasks</a:t>
                      </a:r>
                      <a:endParaRPr lang="en-US" sz="1600" dirty="0"/>
                    </a:p>
                  </a:txBody>
                  <a:tcPr>
                    <a:solidFill>
                      <a:schemeClr val="accent6"/>
                    </a:solidFill>
                  </a:tcPr>
                </a:tc>
                <a:tc>
                  <a:txBody>
                    <a:bodyPr/>
                    <a:lstStyle/>
                    <a:p>
                      <a:pPr algn="ctr"/>
                      <a:r>
                        <a:rPr lang="en-US" sz="1600" dirty="0" smtClean="0"/>
                        <a:t>Inaccuracies and misconceptions</a:t>
                      </a:r>
                      <a:endParaRPr lang="en-US" sz="1600" dirty="0"/>
                    </a:p>
                  </a:txBody>
                  <a:tcPr>
                    <a:solidFill>
                      <a:schemeClr val="accent6"/>
                    </a:solidFill>
                  </a:tcPr>
                </a:tc>
                <a:tc>
                  <a:txBody>
                    <a:bodyPr/>
                    <a:lstStyle/>
                    <a:p>
                      <a:pPr algn="ctr"/>
                      <a:r>
                        <a:rPr lang="en-US" sz="1600" dirty="0" smtClean="0"/>
                        <a:t>Rapid – before frustration</a:t>
                      </a:r>
                      <a:r>
                        <a:rPr lang="en-US" sz="1600" baseline="0" dirty="0" smtClean="0"/>
                        <a:t> occurs</a:t>
                      </a:r>
                      <a:endParaRPr lang="en-US" sz="1600" dirty="0"/>
                    </a:p>
                  </a:txBody>
                  <a:tcPr>
                    <a:solidFill>
                      <a:schemeClr val="accent6"/>
                    </a:solidFill>
                  </a:tcPr>
                </a:tc>
              </a:tr>
              <a:tr h="370840">
                <a:tc>
                  <a:txBody>
                    <a:bodyPr/>
                    <a:lstStyle/>
                    <a:p>
                      <a:pPr algn="ctr"/>
                      <a:r>
                        <a:rPr lang="en-US" sz="1600" dirty="0" smtClean="0"/>
                        <a:t>Process</a:t>
                      </a:r>
                    </a:p>
                    <a:p>
                      <a:pPr algn="ctr"/>
                      <a:r>
                        <a:rPr lang="en-US" sz="1600" dirty="0" smtClean="0"/>
                        <a:t>FP</a:t>
                      </a:r>
                      <a:endParaRPr lang="en-US" sz="1600" dirty="0"/>
                    </a:p>
                  </a:txBody>
                  <a:tcPr>
                    <a:solidFill>
                      <a:schemeClr val="accent6"/>
                    </a:solidFill>
                  </a:tcPr>
                </a:tc>
                <a:tc>
                  <a:txBody>
                    <a:bodyPr/>
                    <a:lstStyle/>
                    <a:p>
                      <a:pPr algn="ctr"/>
                      <a:r>
                        <a:rPr lang="en-US" sz="1600" dirty="0" smtClean="0"/>
                        <a:t>Better for deep learning</a:t>
                      </a:r>
                      <a:endParaRPr lang="en-US" sz="1600" dirty="0"/>
                    </a:p>
                  </a:txBody>
                  <a:tcPr>
                    <a:solidFill>
                      <a:schemeClr val="accent6"/>
                    </a:solidFill>
                  </a:tcPr>
                </a:tc>
                <a:tc>
                  <a:txBody>
                    <a:bodyPr/>
                    <a:lstStyle/>
                    <a:p>
                      <a:pPr algn="ctr"/>
                      <a:r>
                        <a:rPr lang="en-US" sz="1600" dirty="0" smtClean="0"/>
                        <a:t>Cues for searching/ strategies</a:t>
                      </a:r>
                      <a:endParaRPr lang="en-US" sz="1600" dirty="0"/>
                    </a:p>
                  </a:txBody>
                  <a:tcPr>
                    <a:solidFill>
                      <a:schemeClr val="accent6"/>
                    </a:solidFill>
                  </a:tcPr>
                </a:tc>
                <a:tc>
                  <a:txBody>
                    <a:bodyPr/>
                    <a:lstStyle/>
                    <a:p>
                      <a:pPr algn="ctr"/>
                      <a:r>
                        <a:rPr lang="en-US" sz="1600" dirty="0" smtClean="0"/>
                        <a:t>Delayed</a:t>
                      </a:r>
                      <a:endParaRPr lang="en-US" sz="1600" dirty="0"/>
                    </a:p>
                  </a:txBody>
                  <a:tcPr>
                    <a:solidFill>
                      <a:schemeClr val="accent6"/>
                    </a:solidFill>
                  </a:tcPr>
                </a:tc>
              </a:tr>
              <a:tr h="370840">
                <a:tc>
                  <a:txBody>
                    <a:bodyPr/>
                    <a:lstStyle/>
                    <a:p>
                      <a:pPr algn="ctr"/>
                      <a:r>
                        <a:rPr lang="en-US" sz="1600" dirty="0" smtClean="0"/>
                        <a:t>Learning</a:t>
                      </a:r>
                    </a:p>
                    <a:p>
                      <a:pPr algn="ctr"/>
                      <a:r>
                        <a:rPr lang="en-US" sz="1600" dirty="0" smtClean="0"/>
                        <a:t>FR</a:t>
                      </a:r>
                      <a:endParaRPr lang="en-US" sz="1600" dirty="0"/>
                    </a:p>
                  </a:txBody>
                  <a:tcPr>
                    <a:solidFill>
                      <a:schemeClr val="accent6"/>
                    </a:solidFill>
                  </a:tcPr>
                </a:tc>
                <a:tc>
                  <a:txBody>
                    <a:bodyPr/>
                    <a:lstStyle/>
                    <a:p>
                      <a:pPr algn="ctr"/>
                      <a:r>
                        <a:rPr lang="en-US" sz="1600" dirty="0" smtClean="0"/>
                        <a:t>Better for developing</a:t>
                      </a:r>
                      <a:r>
                        <a:rPr lang="en-US" sz="1600" baseline="0" dirty="0" smtClean="0"/>
                        <a:t> self-regulation &amp; independence</a:t>
                      </a:r>
                      <a:endParaRPr lang="en-US" sz="1600" dirty="0"/>
                    </a:p>
                  </a:txBody>
                  <a:tcPr>
                    <a:solidFill>
                      <a:schemeClr val="accent6"/>
                    </a:solidFill>
                  </a:tcPr>
                </a:tc>
                <a:tc>
                  <a:txBody>
                    <a:bodyPr/>
                    <a:lstStyle/>
                    <a:p>
                      <a:pPr algn="ctr"/>
                      <a:r>
                        <a:rPr lang="en-US" sz="1600" dirty="0" smtClean="0"/>
                        <a:t>Student motivation</a:t>
                      </a:r>
                      <a:endParaRPr lang="en-US" sz="1600" dirty="0"/>
                    </a:p>
                  </a:txBody>
                  <a:tcPr>
                    <a:solidFill>
                      <a:schemeClr val="accent6"/>
                    </a:solidFill>
                  </a:tcPr>
                </a:tc>
                <a:tc>
                  <a:txBody>
                    <a:bodyPr/>
                    <a:lstStyle/>
                    <a:p>
                      <a:pPr algn="ctr"/>
                      <a:r>
                        <a:rPr lang="en-US" sz="1600" dirty="0" smtClean="0"/>
                        <a:t>Use </a:t>
                      </a:r>
                      <a:r>
                        <a:rPr lang="en-US" sz="1600" dirty="0" err="1" smtClean="0"/>
                        <a:t>judgement</a:t>
                      </a:r>
                      <a:endParaRPr lang="en-US" sz="1600" dirty="0"/>
                    </a:p>
                  </a:txBody>
                  <a:tcPr>
                    <a:solidFill>
                      <a:schemeClr val="accent6"/>
                    </a:solidFill>
                  </a:tcPr>
                </a:tc>
              </a:tr>
              <a:tr h="370840">
                <a:tc>
                  <a:txBody>
                    <a:bodyPr/>
                    <a:lstStyle/>
                    <a:p>
                      <a:pPr algn="ctr"/>
                      <a:r>
                        <a:rPr lang="en-US" sz="1600" dirty="0" smtClean="0"/>
                        <a:t>Character</a:t>
                      </a:r>
                    </a:p>
                    <a:p>
                      <a:pPr algn="ctr"/>
                      <a:r>
                        <a:rPr lang="en-US" sz="1600" dirty="0" smtClean="0"/>
                        <a:t>FS</a:t>
                      </a:r>
                      <a:endParaRPr lang="en-US" sz="1600" dirty="0"/>
                    </a:p>
                  </a:txBody>
                  <a:tcPr>
                    <a:solidFill>
                      <a:schemeClr val="accent6"/>
                    </a:solidFill>
                  </a:tcPr>
                </a:tc>
                <a:tc>
                  <a:txBody>
                    <a:bodyPr/>
                    <a:lstStyle/>
                    <a:p>
                      <a:pPr algn="ctr"/>
                      <a:r>
                        <a:rPr lang="en-US" sz="1600" dirty="0" smtClean="0"/>
                        <a:t>Least</a:t>
                      </a:r>
                      <a:r>
                        <a:rPr lang="en-US" sz="1600" baseline="0" dirty="0" smtClean="0"/>
                        <a:t> effective whether praise or criticism</a:t>
                      </a:r>
                      <a:endParaRPr lang="en-US" sz="1600" dirty="0"/>
                    </a:p>
                  </a:txBody>
                  <a:tcPr>
                    <a:solidFill>
                      <a:schemeClr val="accent6"/>
                    </a:solidFill>
                  </a:tcPr>
                </a:tc>
                <a:tc>
                  <a:txBody>
                    <a:bodyPr/>
                    <a:lstStyle/>
                    <a:p>
                      <a:pPr algn="ctr"/>
                      <a:endParaRPr lang="en-US" sz="1600" dirty="0"/>
                    </a:p>
                  </a:txBody>
                  <a:tcPr>
                    <a:solidFill>
                      <a:schemeClr val="accent6"/>
                    </a:solidFill>
                  </a:tcPr>
                </a:tc>
                <a:tc>
                  <a:txBody>
                    <a:bodyPr/>
                    <a:lstStyle/>
                    <a:p>
                      <a:pPr algn="ctr"/>
                      <a:endParaRPr lang="en-US" sz="1600" dirty="0"/>
                    </a:p>
                  </a:txBody>
                  <a:tcPr>
                    <a:solidFill>
                      <a:schemeClr val="accent6"/>
                    </a:solidFill>
                  </a:tcPr>
                </a:tc>
              </a:tr>
            </a:tbl>
          </a:graphicData>
        </a:graphic>
      </p:graphicFrame>
    </p:spTree>
    <p:extLst>
      <p:ext uri="{BB962C8B-B14F-4D97-AF65-F5344CB8AC3E}">
        <p14:creationId xmlns:p14="http://schemas.microsoft.com/office/powerpoint/2010/main" val="94454587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Hattie’s Research</a:t>
            </a:r>
            <a:endParaRPr lang="en-US" sz="3200" dirty="0"/>
          </a:p>
        </p:txBody>
      </p:sp>
      <p:sp>
        <p:nvSpPr>
          <p:cNvPr id="3" name="Content Placeholder 2"/>
          <p:cNvSpPr>
            <a:spLocks noGrp="1"/>
          </p:cNvSpPr>
          <p:nvPr>
            <p:ph idx="1"/>
          </p:nvPr>
        </p:nvSpPr>
        <p:spPr>
          <a:xfrm>
            <a:off x="457200" y="1600200"/>
            <a:ext cx="8229600" cy="5038406"/>
          </a:xfrm>
        </p:spPr>
        <p:txBody>
          <a:bodyPr>
            <a:normAutofit/>
          </a:bodyPr>
          <a:lstStyle/>
          <a:p>
            <a:pPr marL="0" indent="0">
              <a:buNone/>
            </a:pPr>
            <a:r>
              <a:rPr lang="en-US" sz="1600" b="1" dirty="0"/>
              <a:t>F</a:t>
            </a:r>
            <a:r>
              <a:rPr lang="en-US" sz="1600" b="1" dirty="0" smtClean="0"/>
              <a:t>eedback is more effective:</a:t>
            </a:r>
          </a:p>
          <a:p>
            <a:r>
              <a:rPr lang="en-US" sz="1600" dirty="0" smtClean="0"/>
              <a:t>On correct rather than incorrect responses, and when it builds upon a change the student has made.  It is less effective where the student was not confident in the first place and the response is wrong</a:t>
            </a:r>
          </a:p>
          <a:p>
            <a:r>
              <a:rPr lang="en-US" sz="1600" dirty="0" smtClean="0"/>
              <a:t>On clearly defined and low complexity tasks</a:t>
            </a:r>
          </a:p>
          <a:p>
            <a:r>
              <a:rPr lang="en-US" sz="1600" dirty="0" smtClean="0"/>
              <a:t>Where there is a low level of threat.  It is less effective where feedback is public, or less confident students have their shortcomings exposed</a:t>
            </a:r>
          </a:p>
          <a:p>
            <a:r>
              <a:rPr lang="en-US" sz="1600" dirty="0" smtClean="0"/>
              <a:t>Where the student accepts the goals</a:t>
            </a:r>
          </a:p>
          <a:p>
            <a:r>
              <a:rPr lang="en-US" sz="1600" dirty="0" smtClean="0"/>
              <a:t>Where the focus is on the task, process or learning rather than the character of the learner.  It is less effective when focused on the character of the learner</a:t>
            </a:r>
          </a:p>
          <a:p>
            <a:r>
              <a:rPr lang="en-US" sz="1600" dirty="0" smtClean="0"/>
              <a:t>Where it is a written comment rather than a grade</a:t>
            </a:r>
          </a:p>
          <a:p>
            <a:r>
              <a:rPr lang="en-US" sz="1600" dirty="0" smtClean="0"/>
              <a:t>Where clear, logical and meaningful improvement strategies are given which fit with the student’s prior knowledge.  It is less effective where it is poorly understood</a:t>
            </a:r>
          </a:p>
          <a:p>
            <a:r>
              <a:rPr lang="en-US" sz="1600" dirty="0" smtClean="0"/>
              <a:t>Where is is not too frequent which can lead to teacher dependency</a:t>
            </a:r>
          </a:p>
          <a:p>
            <a:endParaRPr lang="en-US" sz="2000" dirty="0" smtClean="0"/>
          </a:p>
          <a:p>
            <a:pPr marL="0" indent="0">
              <a:buNone/>
            </a:pPr>
            <a:endParaRPr lang="en-US" sz="2000" dirty="0" smtClean="0"/>
          </a:p>
          <a:p>
            <a:endParaRPr lang="en-US" sz="2000" dirty="0" smtClean="0"/>
          </a:p>
          <a:p>
            <a:endParaRPr lang="en-US" sz="2000" dirty="0" smtClean="0"/>
          </a:p>
          <a:p>
            <a:endParaRPr lang="en-US" sz="2000" dirty="0"/>
          </a:p>
        </p:txBody>
      </p:sp>
    </p:spTree>
    <p:extLst>
      <p:ext uri="{BB962C8B-B14F-4D97-AF65-F5344CB8AC3E}">
        <p14:creationId xmlns:p14="http://schemas.microsoft.com/office/powerpoint/2010/main" val="360936363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1450"/>
            <a:ext cx="8229600" cy="1143000"/>
          </a:xfrm>
        </p:spPr>
        <p:txBody>
          <a:bodyPr>
            <a:normAutofit fontScale="90000"/>
          </a:bodyPr>
          <a:lstStyle/>
          <a:p>
            <a:r>
              <a:rPr lang="en-US" sz="3600" dirty="0" smtClean="0"/>
              <a:t>Giving good feedback</a:t>
            </a:r>
            <a:br>
              <a:rPr lang="en-US" sz="3600" dirty="0" smtClean="0"/>
            </a:br>
            <a:r>
              <a:rPr lang="en-US" sz="1800" i="1" dirty="0"/>
              <a:t>“[It] is considered as feedback only when it is used to alter the gap.” </a:t>
            </a:r>
            <a:r>
              <a:rPr lang="en-US" sz="1800" dirty="0"/>
              <a:t>Royce Sadler</a:t>
            </a:r>
            <a:r>
              <a:rPr lang="en-US" sz="2200" dirty="0"/>
              <a:t/>
            </a:r>
            <a:br>
              <a:rPr lang="en-US" sz="2200" dirty="0"/>
            </a:br>
            <a:endParaRPr lang="en-US" sz="2200" dirty="0"/>
          </a:p>
        </p:txBody>
      </p:sp>
      <p:sp>
        <p:nvSpPr>
          <p:cNvPr id="3" name="Content Placeholder 2"/>
          <p:cNvSpPr>
            <a:spLocks noGrp="1"/>
          </p:cNvSpPr>
          <p:nvPr>
            <p:ph idx="1"/>
          </p:nvPr>
        </p:nvSpPr>
        <p:spPr>
          <a:xfrm>
            <a:off x="457200" y="1755152"/>
            <a:ext cx="8229600" cy="4873130"/>
          </a:xfrm>
        </p:spPr>
        <p:txBody>
          <a:bodyPr>
            <a:normAutofit/>
          </a:bodyPr>
          <a:lstStyle/>
          <a:p>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Feedback should focus on closing the gap between where the student is and their goal   </a:t>
            </a:r>
            <a:endParaRPr lang="en-US" sz="1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en-US" sz="1600" dirty="0" smtClean="0"/>
              <a:t>Use the appropriate type of feedback (FT, FP</a:t>
            </a:r>
            <a:r>
              <a:rPr lang="en-US" sz="1600" dirty="0"/>
              <a:t> </a:t>
            </a:r>
            <a:r>
              <a:rPr lang="en-US" sz="1600" dirty="0" smtClean="0"/>
              <a:t>or FR)</a:t>
            </a:r>
          </a:p>
          <a:p>
            <a:r>
              <a:rPr lang="en-US" sz="1600" dirty="0"/>
              <a:t>Do not give FS </a:t>
            </a:r>
            <a:r>
              <a:rPr lang="en-US" sz="1600" dirty="0" smtClean="0"/>
              <a:t>feedback</a:t>
            </a:r>
          </a:p>
          <a:p>
            <a:r>
              <a:rPr lang="en-US" sz="1600" dirty="0" smtClean="0"/>
              <a:t>Plan your feed back so it is at the appropriate time (immediate</a:t>
            </a:r>
            <a:r>
              <a:rPr lang="en-US" sz="1600" dirty="0"/>
              <a:t> </a:t>
            </a:r>
            <a:r>
              <a:rPr lang="en-US" sz="1600" dirty="0" smtClean="0"/>
              <a:t>or delayed)</a:t>
            </a:r>
          </a:p>
          <a:p>
            <a:r>
              <a:rPr lang="en-US" sz="1600" dirty="0" smtClean="0"/>
              <a:t>Give students ‘improvement strategies’ rather than ‘targets’ which are often confused by students with numerical targets</a:t>
            </a:r>
          </a:p>
          <a:p>
            <a:r>
              <a:rPr lang="en-US" sz="1600" i="1" dirty="0" smtClean="0"/>
              <a:t>“Feedback should cause thinking” </a:t>
            </a:r>
            <a:r>
              <a:rPr lang="en-US" sz="1600" dirty="0" smtClean="0"/>
              <a:t>D </a:t>
            </a:r>
            <a:r>
              <a:rPr lang="en-US" sz="1600" dirty="0" err="1" smtClean="0"/>
              <a:t>Wiliam</a:t>
            </a:r>
            <a:endParaRPr lang="en-US" sz="1600" i="1" dirty="0" smtClean="0"/>
          </a:p>
          <a:p>
            <a:r>
              <a:rPr lang="en-US" sz="1600" dirty="0" smtClean="0"/>
              <a:t>If feedback is not followed by a teacher or student action it is wasted</a:t>
            </a:r>
          </a:p>
          <a:p>
            <a:r>
              <a:rPr lang="en-US" sz="1600" dirty="0" smtClean="0"/>
              <a:t>Set an improvement task to use the feedback</a:t>
            </a:r>
          </a:p>
          <a:p>
            <a:r>
              <a:rPr lang="en-US" sz="1600" dirty="0" smtClean="0"/>
              <a:t>Comment only on the first task, grade the improvement task  </a:t>
            </a:r>
          </a:p>
          <a:p>
            <a:r>
              <a:rPr lang="en-US" sz="1600" dirty="0" smtClean="0"/>
              <a:t>Create space for feedback and feed forward: in books e.g. feedback margins, and in lesson plans and schemes for learning</a:t>
            </a:r>
          </a:p>
          <a:p>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Feedback </a:t>
            </a:r>
            <a:r>
              <a:rPr lang="en-US" sz="1600" dirty="0">
                <a:ln w="18415" cmpd="sng">
                  <a:solidFill>
                    <a:srgbClr val="FFFFFF"/>
                  </a:solidFill>
                  <a:prstDash val="solid"/>
                </a:ln>
                <a:solidFill>
                  <a:srgbClr val="FFFFFF"/>
                </a:solidFill>
                <a:effectLst>
                  <a:outerShdw blurRad="63500" dir="3600000" algn="tl" rotWithShape="0">
                    <a:srgbClr val="000000">
                      <a:alpha val="70000"/>
                    </a:srgbClr>
                  </a:outerShdw>
                </a:effectLst>
              </a:rPr>
              <a:t>should involve more work for the student than the teacher.</a:t>
            </a:r>
          </a:p>
          <a:p>
            <a:pPr marL="0" indent="0">
              <a:buNone/>
            </a:pPr>
            <a:endParaRPr lang="en-US" sz="2000" dirty="0"/>
          </a:p>
        </p:txBody>
      </p:sp>
    </p:spTree>
    <p:extLst>
      <p:ext uri="{BB962C8B-B14F-4D97-AF65-F5344CB8AC3E}">
        <p14:creationId xmlns:p14="http://schemas.microsoft.com/office/powerpoint/2010/main" val="264124982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“Marking is an act of Love” Phil Beadle </a:t>
            </a:r>
            <a:r>
              <a:rPr lang="en-US" sz="2800" i="1" dirty="0" smtClean="0"/>
              <a:t>How to Teach</a:t>
            </a:r>
            <a:endParaRPr lang="en-US" sz="2800" i="1" dirty="0"/>
          </a:p>
        </p:txBody>
      </p:sp>
      <p:sp>
        <p:nvSpPr>
          <p:cNvPr id="3" name="Content Placeholder 2"/>
          <p:cNvSpPr>
            <a:spLocks noGrp="1"/>
          </p:cNvSpPr>
          <p:nvPr>
            <p:ph idx="1"/>
          </p:nvPr>
        </p:nvSpPr>
        <p:spPr>
          <a:xfrm>
            <a:off x="457200" y="1600200"/>
            <a:ext cx="8229600" cy="4914513"/>
          </a:xfrm>
        </p:spPr>
        <p:txBody>
          <a:bodyPr>
            <a:normAutofit/>
          </a:bodyPr>
          <a:lstStyle/>
          <a:p>
            <a:pPr marL="0" indent="0">
              <a:buNone/>
            </a:pP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Engage with students’ work</a:t>
            </a:r>
          </a:p>
          <a:p>
            <a:r>
              <a:rPr lang="en-US" sz="1600" dirty="0" smtClean="0"/>
              <a:t>Engaging with students’ work shows that you value it</a:t>
            </a:r>
          </a:p>
          <a:p>
            <a:r>
              <a:rPr lang="en-US" sz="1600" dirty="0" smtClean="0"/>
              <a:t>Engaging with students’ work shows that you value the student</a:t>
            </a:r>
          </a:p>
          <a:p>
            <a:r>
              <a:rPr lang="en-US" sz="1600" dirty="0" smtClean="0"/>
              <a:t>If teachers don’t value work why should students?</a:t>
            </a:r>
          </a:p>
          <a:p>
            <a:pPr marL="0" indent="0">
              <a:buNone/>
            </a:pP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But Save Time</a:t>
            </a:r>
          </a:p>
          <a:p>
            <a:r>
              <a:rPr lang="en-US" sz="1600" dirty="0" smtClean="0"/>
              <a:t>Insist that students proof read their work before they hand it in</a:t>
            </a:r>
          </a:p>
          <a:p>
            <a:r>
              <a:rPr lang="en-US" sz="1600" dirty="0" smtClean="0"/>
              <a:t>Return substandard work for improvement before feedback</a:t>
            </a:r>
          </a:p>
          <a:p>
            <a:r>
              <a:rPr lang="en-US" sz="1600" dirty="0" smtClean="0"/>
              <a:t>Get students to self-assess their work before they hand it in and mark their self assessment</a:t>
            </a:r>
          </a:p>
          <a:p>
            <a:r>
              <a:rPr lang="en-US" sz="1600" dirty="0" smtClean="0"/>
              <a:t>Use ‘live marking’ to give classroom feedback </a:t>
            </a:r>
            <a:r>
              <a:rPr lang="en-US" sz="1600" dirty="0" smtClean="0">
                <a:hlinkClick r:id="rId2"/>
              </a:rPr>
              <a:t>@Class </a:t>
            </a:r>
            <a:r>
              <a:rPr lang="en-US" sz="1600" dirty="0">
                <a:hlinkClick r:id="rId2"/>
              </a:rPr>
              <a:t>T</a:t>
            </a:r>
            <a:r>
              <a:rPr lang="en-US" sz="1600" dirty="0" smtClean="0">
                <a:hlinkClick r:id="rId2"/>
              </a:rPr>
              <a:t>eaching </a:t>
            </a:r>
            <a:endParaRPr lang="en-US" sz="1600" dirty="0" smtClean="0"/>
          </a:p>
          <a:p>
            <a:r>
              <a:rPr lang="en-US" sz="1600" dirty="0" smtClean="0"/>
              <a:t>Use re-instruction as a type of </a:t>
            </a:r>
            <a:r>
              <a:rPr lang="en-US" sz="1600" dirty="0" smtClean="0"/>
              <a:t>feedback</a:t>
            </a:r>
          </a:p>
          <a:p>
            <a:r>
              <a:rPr lang="en-US" sz="1600" dirty="0" smtClean="0"/>
              <a:t>Use speedy feedback methods like Pre-Flight Check Lists &amp; Dot Round.  See </a:t>
            </a:r>
            <a:r>
              <a:rPr lang="en-US" sz="1600" dirty="0" smtClean="0">
                <a:hlinkClick r:id="rId3"/>
              </a:rPr>
              <a:t>@Belmont Teach</a:t>
            </a:r>
            <a:endParaRPr lang="en-US" sz="1600" dirty="0" smtClean="0"/>
          </a:p>
          <a:p>
            <a:r>
              <a:rPr lang="en-US" sz="1600" dirty="0" smtClean="0"/>
              <a:t>Use verbal feedback effectively.  See </a:t>
            </a:r>
            <a:r>
              <a:rPr lang="en-US" sz="1600" dirty="0" smtClean="0">
                <a:hlinkClick r:id="rId4"/>
              </a:rPr>
              <a:t>@Class </a:t>
            </a:r>
            <a:r>
              <a:rPr lang="en-US" sz="1600" dirty="0">
                <a:hlinkClick r:id="rId4"/>
              </a:rPr>
              <a:t>T</a:t>
            </a:r>
            <a:r>
              <a:rPr lang="en-US" sz="1600" dirty="0" smtClean="0">
                <a:hlinkClick r:id="rId4"/>
              </a:rPr>
              <a:t>eaching</a:t>
            </a:r>
            <a:endParaRPr lang="en-US" sz="1600" dirty="0" smtClean="0"/>
          </a:p>
          <a:p>
            <a:r>
              <a:rPr lang="en-US" sz="1600" dirty="0" smtClean="0"/>
              <a:t>Use the </a:t>
            </a:r>
            <a:r>
              <a:rPr lang="en-US" sz="1600" dirty="0" err="1" smtClean="0"/>
              <a:t>CamScanner</a:t>
            </a:r>
            <a:r>
              <a:rPr lang="en-US" sz="1600" dirty="0" smtClean="0"/>
              <a:t> app to take useable pictures of students’ work for </a:t>
            </a:r>
            <a:r>
              <a:rPr lang="en-US" sz="1600" dirty="0" err="1" smtClean="0"/>
              <a:t>modelling</a:t>
            </a:r>
            <a:endParaRPr lang="en-US" sz="1600" dirty="0" smtClean="0"/>
          </a:p>
          <a:p>
            <a:r>
              <a:rPr lang="en-US" sz="1600" dirty="0" smtClean="0"/>
              <a:t>Save time by setting improvement tasks as homework</a:t>
            </a:r>
            <a:endParaRPr lang="en-US" sz="1600" dirty="0"/>
          </a:p>
        </p:txBody>
      </p:sp>
    </p:spTree>
    <p:extLst>
      <p:ext uri="{BB962C8B-B14F-4D97-AF65-F5344CB8AC3E}">
        <p14:creationId xmlns:p14="http://schemas.microsoft.com/office/powerpoint/2010/main" val="375215229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Good feedback is matched to the task and involves more work for the student than the teacher</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76449421"/>
              </p:ext>
            </p:extLst>
          </p:nvPr>
        </p:nvGraphicFramePr>
        <p:xfrm>
          <a:off x="196174" y="1438201"/>
          <a:ext cx="8776173" cy="4268650"/>
        </p:xfrm>
        <a:graphic>
          <a:graphicData uri="http://schemas.openxmlformats.org/drawingml/2006/table">
            <a:tbl>
              <a:tblPr firstRow="1" bandRow="1">
                <a:tableStyleId>{5C22544A-7EE6-4342-B048-85BDC9FD1C3A}</a:tableStyleId>
              </a:tblPr>
              <a:tblGrid>
                <a:gridCol w="886017"/>
                <a:gridCol w="1034605"/>
                <a:gridCol w="1281218"/>
                <a:gridCol w="1351445"/>
                <a:gridCol w="1248226"/>
                <a:gridCol w="991554"/>
                <a:gridCol w="991554"/>
                <a:gridCol w="991554"/>
              </a:tblGrid>
              <a:tr h="310763">
                <a:tc>
                  <a:txBody>
                    <a:bodyPr/>
                    <a:lstStyle/>
                    <a:p>
                      <a:pPr algn="ctr"/>
                      <a:r>
                        <a:rPr lang="en-US" sz="1400" b="0" dirty="0" smtClean="0">
                          <a:solidFill>
                            <a:srgbClr val="000000"/>
                          </a:solidFill>
                        </a:rPr>
                        <a:t>Student</a:t>
                      </a:r>
                      <a:endParaRPr lang="en-US" sz="1400" b="0" dirty="0">
                        <a:solidFill>
                          <a:srgbClr val="000000"/>
                        </a:solidFill>
                      </a:endParaRPr>
                    </a:p>
                  </a:txBody>
                  <a:tcPr>
                    <a:solidFill>
                      <a:srgbClr val="F79646"/>
                    </a:solidFill>
                  </a:tcPr>
                </a:tc>
                <a:tc gridSpan="7">
                  <a:txBody>
                    <a:bodyPr/>
                    <a:lstStyle/>
                    <a:p>
                      <a:pPr algn="ctr"/>
                      <a:r>
                        <a:rPr lang="en-US" sz="1400" b="0" dirty="0" smtClean="0">
                          <a:solidFill>
                            <a:srgbClr val="000000"/>
                          </a:solidFill>
                        </a:rPr>
                        <a:t>Initial</a:t>
                      </a:r>
                      <a:r>
                        <a:rPr lang="en-US" sz="1400" b="0" baseline="0" dirty="0" smtClean="0">
                          <a:solidFill>
                            <a:srgbClr val="000000"/>
                          </a:solidFill>
                        </a:rPr>
                        <a:t> Task</a:t>
                      </a:r>
                      <a:endParaRPr lang="en-US" sz="1400" b="0" dirty="0">
                        <a:solidFill>
                          <a:srgbClr val="000000"/>
                        </a:solidFill>
                      </a:endParaRPr>
                    </a:p>
                  </a:txBody>
                  <a:tcPr>
                    <a:solidFill>
                      <a:srgbClr val="F79646"/>
                    </a:solidFill>
                  </a:tcPr>
                </a:tc>
                <a:tc hMerge="1">
                  <a:txBody>
                    <a:bodyPr/>
                    <a:lstStyle/>
                    <a:p>
                      <a:pPr algn="ctr"/>
                      <a:endParaRPr lang="en-US" b="0" dirty="0">
                        <a:solidFill>
                          <a:srgbClr val="000000"/>
                        </a:solidFill>
                      </a:endParaRPr>
                    </a:p>
                  </a:txBody>
                  <a:tcPr>
                    <a:solidFill>
                      <a:srgbClr val="F79646"/>
                    </a:solidFill>
                  </a:tcPr>
                </a:tc>
                <a:tc hMerge="1">
                  <a:txBody>
                    <a:bodyPr/>
                    <a:lstStyle/>
                    <a:p>
                      <a:pPr algn="ctr"/>
                      <a:endParaRPr lang="en-US" b="0" dirty="0">
                        <a:solidFill>
                          <a:srgbClr val="000000"/>
                        </a:solidFill>
                      </a:endParaRPr>
                    </a:p>
                  </a:txBody>
                  <a:tcPr>
                    <a:solidFill>
                      <a:srgbClr val="F79646"/>
                    </a:solidFill>
                  </a:tcPr>
                </a:tc>
                <a:tc hMerge="1">
                  <a:txBody>
                    <a:bodyPr/>
                    <a:lstStyle/>
                    <a:p>
                      <a:pPr algn="ctr"/>
                      <a:endParaRPr lang="en-US" b="0" dirty="0">
                        <a:solidFill>
                          <a:srgbClr val="000000"/>
                        </a:solidFill>
                      </a:endParaRPr>
                    </a:p>
                  </a:txBody>
                  <a:tcPr>
                    <a:solidFill>
                      <a:srgbClr val="F79646"/>
                    </a:solidFill>
                  </a:tcPr>
                </a:tc>
                <a:tc hMerge="1">
                  <a:txBody>
                    <a:bodyPr/>
                    <a:lstStyle/>
                    <a:p>
                      <a:pPr algn="ctr"/>
                      <a:endParaRPr lang="en-US" b="0" dirty="0">
                        <a:solidFill>
                          <a:srgbClr val="000000"/>
                        </a:solidFill>
                      </a:endParaRPr>
                    </a:p>
                  </a:txBody>
                  <a:tcPr>
                    <a:solidFill>
                      <a:srgbClr val="F79646"/>
                    </a:solidFill>
                  </a:tcPr>
                </a:tc>
                <a:tc hMerge="1">
                  <a:txBody>
                    <a:bodyPr/>
                    <a:lstStyle/>
                    <a:p>
                      <a:pPr algn="ctr"/>
                      <a:endParaRPr lang="en-US" b="0" dirty="0">
                        <a:solidFill>
                          <a:srgbClr val="000000"/>
                        </a:solidFill>
                      </a:endParaRPr>
                    </a:p>
                  </a:txBody>
                  <a:tcPr>
                    <a:solidFill>
                      <a:srgbClr val="F79646"/>
                    </a:solidFill>
                  </a:tcPr>
                </a:tc>
                <a:tc hMerge="1">
                  <a:txBody>
                    <a:bodyPr/>
                    <a:lstStyle/>
                    <a:p>
                      <a:pPr algn="ctr"/>
                      <a:endParaRPr lang="en-US" b="0" dirty="0">
                        <a:solidFill>
                          <a:srgbClr val="000000"/>
                        </a:solidFill>
                      </a:endParaRPr>
                    </a:p>
                  </a:txBody>
                  <a:tcPr>
                    <a:solidFill>
                      <a:srgbClr val="F79646"/>
                    </a:solidFill>
                  </a:tcPr>
                </a:tc>
              </a:tr>
              <a:tr h="311917">
                <a:tc>
                  <a:txBody>
                    <a:bodyPr/>
                    <a:lstStyle/>
                    <a:p>
                      <a:pPr algn="ctr"/>
                      <a:r>
                        <a:rPr lang="en-US" sz="1400" b="0" dirty="0" smtClean="0">
                          <a:solidFill>
                            <a:srgbClr val="000000"/>
                          </a:solidFill>
                        </a:rPr>
                        <a:t>Student</a:t>
                      </a:r>
                      <a:endParaRPr lang="en-US" sz="1400" b="0" dirty="0">
                        <a:solidFill>
                          <a:srgbClr val="000000"/>
                        </a:solidFill>
                      </a:endParaRPr>
                    </a:p>
                  </a:txBody>
                  <a:tcPr>
                    <a:solidFill>
                      <a:srgbClr val="F79646"/>
                    </a:solidFill>
                  </a:tcPr>
                </a:tc>
                <a:tc gridSpan="7">
                  <a:txBody>
                    <a:bodyPr/>
                    <a:lstStyle/>
                    <a:p>
                      <a:pPr algn="ctr"/>
                      <a:r>
                        <a:rPr lang="en-US" sz="1400" b="0" dirty="0" smtClean="0">
                          <a:solidFill>
                            <a:srgbClr val="000000"/>
                          </a:solidFill>
                        </a:rPr>
                        <a:t>Proof read</a:t>
                      </a:r>
                      <a:endParaRPr lang="en-US" sz="1400" b="0" dirty="0">
                        <a:solidFill>
                          <a:srgbClr val="000000"/>
                        </a:solidFill>
                      </a:endParaRPr>
                    </a:p>
                  </a:txBody>
                  <a:tcPr>
                    <a:solidFill>
                      <a:srgbClr val="F7964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algn="ctr"/>
                      <a:r>
                        <a:rPr lang="en-US" sz="1400" b="0" dirty="0" smtClean="0">
                          <a:solidFill>
                            <a:srgbClr val="000000"/>
                          </a:solidFill>
                        </a:rPr>
                        <a:t>Feedback</a:t>
                      </a:r>
                    </a:p>
                    <a:p>
                      <a:pPr algn="ctr"/>
                      <a:r>
                        <a:rPr lang="en-US" sz="1400" b="0" dirty="0" smtClean="0">
                          <a:solidFill>
                            <a:srgbClr val="000000"/>
                          </a:solidFill>
                        </a:rPr>
                        <a:t>Choices</a:t>
                      </a:r>
                      <a:endParaRPr lang="en-US" sz="1400" b="0" dirty="0">
                        <a:solidFill>
                          <a:srgbClr val="000000"/>
                        </a:solidFill>
                      </a:endParaRPr>
                    </a:p>
                  </a:txBody>
                  <a:tcPr>
                    <a:solidFill>
                      <a:srgbClr val="F79646"/>
                    </a:solidFill>
                  </a:tcPr>
                </a:tc>
                <a:tc>
                  <a:txBody>
                    <a:bodyPr/>
                    <a:lstStyle/>
                    <a:p>
                      <a:pPr algn="ctr"/>
                      <a:r>
                        <a:rPr lang="en-US" sz="1000" b="0" dirty="0" smtClean="0">
                          <a:solidFill>
                            <a:srgbClr val="000000"/>
                          </a:solidFill>
                        </a:rPr>
                        <a:t>Teacher</a:t>
                      </a:r>
                      <a:r>
                        <a:rPr lang="en-US" sz="1000" b="0" baseline="0" dirty="0" smtClean="0">
                          <a:solidFill>
                            <a:srgbClr val="000000"/>
                          </a:solidFill>
                        </a:rPr>
                        <a:t> r</a:t>
                      </a:r>
                      <a:r>
                        <a:rPr lang="en-US" sz="1000" b="0" dirty="0" smtClean="0">
                          <a:solidFill>
                            <a:srgbClr val="000000"/>
                          </a:solidFill>
                        </a:rPr>
                        <a:t>eturns</a:t>
                      </a:r>
                      <a:r>
                        <a:rPr lang="en-US" sz="1000" b="0" baseline="0" dirty="0" smtClean="0">
                          <a:solidFill>
                            <a:srgbClr val="000000"/>
                          </a:solidFill>
                        </a:rPr>
                        <a:t> substandard work and r</a:t>
                      </a:r>
                      <a:r>
                        <a:rPr lang="en-US" sz="1000" b="0" dirty="0" smtClean="0">
                          <a:solidFill>
                            <a:srgbClr val="000000"/>
                          </a:solidFill>
                        </a:rPr>
                        <a:t>epeats instruction.  Students annotate their initial task</a:t>
                      </a:r>
                    </a:p>
                  </a:txBody>
                  <a:tcPr>
                    <a:solidFill>
                      <a:srgbClr val="F79646"/>
                    </a:solidFill>
                  </a:tcPr>
                </a:tc>
                <a:tc>
                  <a:txBody>
                    <a:bodyPr/>
                    <a:lstStyle/>
                    <a:p>
                      <a:pPr algn="ctr">
                        <a:spcAft>
                          <a:spcPts val="0"/>
                        </a:spcAft>
                      </a:pPr>
                      <a:r>
                        <a:rPr lang="en-US" sz="1000" kern="1200" dirty="0">
                          <a:solidFill>
                            <a:srgbClr val="000000"/>
                          </a:solidFill>
                          <a:effectLst/>
                          <a:latin typeface="Calibri"/>
                          <a:ea typeface="ＭＳ 明朝"/>
                          <a:cs typeface="Arial"/>
                        </a:rPr>
                        <a:t>Class feedback: Teacher models the correct answer or provides a model for students to interact with as improvement task </a:t>
                      </a:r>
                      <a:endParaRPr lang="en-GB" sz="1200" dirty="0">
                        <a:effectLst/>
                        <a:latin typeface="Cambria"/>
                        <a:ea typeface="ＭＳ 明朝"/>
                        <a:cs typeface="Times New Roman"/>
                      </a:endParaRPr>
                    </a:p>
                  </a:txBody>
                  <a:tcPr>
                    <a:solidFill>
                      <a:srgbClr val="F79646"/>
                    </a:solidFill>
                  </a:tcPr>
                </a:tc>
                <a:tc>
                  <a:txBody>
                    <a:bodyPr/>
                    <a:lstStyle/>
                    <a:p>
                      <a:pPr algn="ctr"/>
                      <a:r>
                        <a:rPr lang="en-US" sz="1000" b="0" dirty="0" smtClean="0">
                          <a:solidFill>
                            <a:srgbClr val="000000"/>
                          </a:solidFill>
                        </a:rPr>
                        <a:t>Students</a:t>
                      </a:r>
                      <a:r>
                        <a:rPr lang="en-US" sz="1000" b="0" baseline="0" dirty="0" smtClean="0">
                          <a:solidFill>
                            <a:srgbClr val="000000"/>
                          </a:solidFill>
                        </a:rPr>
                        <a:t> self or peer-assess work using an Assessment Framework to generate feedback</a:t>
                      </a:r>
                      <a:endParaRPr lang="en-US" sz="1000" b="0" dirty="0">
                        <a:solidFill>
                          <a:srgbClr val="000000"/>
                        </a:solidFill>
                      </a:endParaRPr>
                    </a:p>
                  </a:txBody>
                  <a:tcPr>
                    <a:solidFill>
                      <a:srgbClr val="F79646"/>
                    </a:solidFill>
                  </a:tcPr>
                </a:tc>
                <a:tc>
                  <a:txBody>
                    <a:bodyPr/>
                    <a:lstStyle/>
                    <a:p>
                      <a:pPr algn="ctr"/>
                      <a:r>
                        <a:rPr lang="en-US" sz="1000" b="0" dirty="0" smtClean="0">
                          <a:solidFill>
                            <a:srgbClr val="000000"/>
                          </a:solidFill>
                        </a:rPr>
                        <a:t>Class</a:t>
                      </a:r>
                      <a:r>
                        <a:rPr lang="en-US" sz="1000" b="0" baseline="0" dirty="0" smtClean="0">
                          <a:solidFill>
                            <a:srgbClr val="000000"/>
                          </a:solidFill>
                        </a:rPr>
                        <a:t> feedback.  Teacher gives generic improvement strategies and addresses misconceptions.  Students annotate their initial task</a:t>
                      </a:r>
                      <a:endParaRPr lang="en-US" sz="1000" b="0" dirty="0" smtClean="0">
                        <a:solidFill>
                          <a:srgbClr val="000000"/>
                        </a:solidFill>
                      </a:endParaRPr>
                    </a:p>
                  </a:txBody>
                  <a:tcPr>
                    <a:solidFill>
                      <a:srgbClr val="F79646"/>
                    </a:solidFill>
                  </a:tcPr>
                </a:tc>
                <a:tc>
                  <a:txBody>
                    <a:bodyPr/>
                    <a:lstStyle/>
                    <a:p>
                      <a:pPr algn="ctr"/>
                      <a:r>
                        <a:rPr lang="en-US" sz="1000" b="0" dirty="0" smtClean="0">
                          <a:solidFill>
                            <a:srgbClr val="000000"/>
                          </a:solidFill>
                        </a:rPr>
                        <a:t>Teacher gives icons, letters or dots to direct student reflection.  Students annotate their initial task</a:t>
                      </a:r>
                      <a:endParaRPr lang="en-US" sz="1000" b="0" dirty="0">
                        <a:solidFill>
                          <a:srgbClr val="000000"/>
                        </a:solidFill>
                      </a:endParaRPr>
                    </a:p>
                  </a:txBody>
                  <a:tcPr>
                    <a:solidFill>
                      <a:srgbClr val="F79646"/>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00" b="0" dirty="0" smtClean="0">
                          <a:solidFill>
                            <a:srgbClr val="000000"/>
                          </a:solidFill>
                        </a:rPr>
                        <a:t>Teacher</a:t>
                      </a:r>
                      <a:r>
                        <a:rPr lang="en-US" sz="1000" b="0" baseline="0" dirty="0" smtClean="0">
                          <a:solidFill>
                            <a:srgbClr val="000000"/>
                          </a:solidFill>
                        </a:rPr>
                        <a:t> gives individual w</a:t>
                      </a:r>
                      <a:r>
                        <a:rPr lang="en-US" sz="1000" b="0" dirty="0" smtClean="0">
                          <a:solidFill>
                            <a:srgbClr val="000000"/>
                          </a:solidFill>
                        </a:rPr>
                        <a:t>ritten</a:t>
                      </a:r>
                      <a:r>
                        <a:rPr lang="en-US" sz="1000" b="0" baseline="0" dirty="0" smtClean="0">
                          <a:solidFill>
                            <a:srgbClr val="000000"/>
                          </a:solidFill>
                        </a:rPr>
                        <a:t> improvement strategies</a:t>
                      </a:r>
                      <a:endParaRPr lang="en-US" sz="1000" b="0" dirty="0" smtClean="0">
                        <a:solidFill>
                          <a:srgbClr val="000000"/>
                        </a:solidFill>
                      </a:endParaRPr>
                    </a:p>
                    <a:p>
                      <a:pPr algn="ctr"/>
                      <a:endParaRPr lang="en-US" sz="1000" b="0" dirty="0">
                        <a:solidFill>
                          <a:srgbClr val="000000"/>
                        </a:solidFill>
                      </a:endParaRPr>
                    </a:p>
                  </a:txBody>
                  <a:tcPr>
                    <a:solidFill>
                      <a:srgbClr val="F79646"/>
                    </a:solidFill>
                  </a:tcPr>
                </a:tc>
                <a:tc>
                  <a:txBody>
                    <a:bodyPr/>
                    <a:lstStyle/>
                    <a:p>
                      <a:pPr algn="ctr"/>
                      <a:r>
                        <a:rPr lang="en-US" sz="1000" b="0" dirty="0" smtClean="0">
                          <a:solidFill>
                            <a:srgbClr val="000000"/>
                          </a:solidFill>
                        </a:rPr>
                        <a:t>Teacher</a:t>
                      </a:r>
                      <a:r>
                        <a:rPr lang="en-US" sz="1000" b="0" baseline="0" dirty="0" smtClean="0">
                          <a:solidFill>
                            <a:srgbClr val="000000"/>
                          </a:solidFill>
                        </a:rPr>
                        <a:t> gives individual oral improvement strategies noted down by the student</a:t>
                      </a:r>
                      <a:endParaRPr lang="en-US" sz="1000" b="0" dirty="0">
                        <a:solidFill>
                          <a:srgbClr val="000000"/>
                        </a:solidFill>
                      </a:endParaRPr>
                    </a:p>
                  </a:txBody>
                  <a:tcPr>
                    <a:solidFill>
                      <a:srgbClr val="F79646"/>
                    </a:solidFill>
                  </a:tcPr>
                </a:tc>
              </a:tr>
              <a:tr h="370840">
                <a:tc>
                  <a:txBody>
                    <a:bodyPr/>
                    <a:lstStyle/>
                    <a:p>
                      <a:pPr algn="ctr"/>
                      <a:r>
                        <a:rPr lang="en-US" sz="1400" b="0" dirty="0" smtClean="0">
                          <a:solidFill>
                            <a:srgbClr val="000000"/>
                          </a:solidFill>
                        </a:rPr>
                        <a:t>Requires</a:t>
                      </a:r>
                      <a:endParaRPr lang="en-US" sz="1400" b="0" dirty="0">
                        <a:solidFill>
                          <a:srgbClr val="000000"/>
                        </a:solidFill>
                      </a:endParaRPr>
                    </a:p>
                  </a:txBody>
                  <a:tcPr>
                    <a:solidFill>
                      <a:srgbClr val="F79646"/>
                    </a:solidFill>
                  </a:tcPr>
                </a:tc>
                <a:tc>
                  <a:txBody>
                    <a:bodyPr/>
                    <a:lstStyle/>
                    <a:p>
                      <a:pPr algn="ctr"/>
                      <a:r>
                        <a:rPr lang="en-US" sz="1000" b="0" dirty="0" smtClean="0">
                          <a:solidFill>
                            <a:srgbClr val="000000"/>
                          </a:solidFill>
                        </a:rPr>
                        <a:t>Lesson Time</a:t>
                      </a:r>
                    </a:p>
                  </a:txBody>
                  <a:tcPr>
                    <a:solidFill>
                      <a:srgbClr val="F79646"/>
                    </a:solidFill>
                  </a:tcPr>
                </a:tc>
                <a:tc>
                  <a:txBody>
                    <a:bodyPr/>
                    <a:lstStyle/>
                    <a:p>
                      <a:pPr algn="ctr">
                        <a:spcAft>
                          <a:spcPts val="0"/>
                        </a:spcAft>
                      </a:pPr>
                      <a:r>
                        <a:rPr lang="en-US" sz="1000" kern="1200" dirty="0">
                          <a:solidFill>
                            <a:srgbClr val="000000"/>
                          </a:solidFill>
                          <a:effectLst/>
                          <a:latin typeface="Calibri"/>
                          <a:ea typeface="ＭＳ 明朝"/>
                          <a:cs typeface="Arial"/>
                        </a:rPr>
                        <a:t>Lesson Time &amp; Preparation of model (or this could be collated from initial tasks)</a:t>
                      </a:r>
                      <a:endParaRPr lang="en-GB" sz="1200" dirty="0">
                        <a:effectLst/>
                        <a:latin typeface="Cambria"/>
                        <a:ea typeface="ＭＳ 明朝"/>
                        <a:cs typeface="Times New Roman"/>
                      </a:endParaRPr>
                    </a:p>
                  </a:txBody>
                  <a:tcPr>
                    <a:solidFill>
                      <a:srgbClr val="F79646"/>
                    </a:solidFill>
                  </a:tcPr>
                </a:tc>
                <a:tc>
                  <a:txBody>
                    <a:bodyPr/>
                    <a:lstStyle/>
                    <a:p>
                      <a:pPr algn="ctr"/>
                      <a:r>
                        <a:rPr lang="en-US" sz="1000" b="0" dirty="0" smtClean="0">
                          <a:solidFill>
                            <a:srgbClr val="000000"/>
                          </a:solidFill>
                        </a:rPr>
                        <a:t>Assessment</a:t>
                      </a:r>
                      <a:r>
                        <a:rPr lang="en-US" sz="1000" b="0" baseline="0" dirty="0" smtClean="0">
                          <a:solidFill>
                            <a:srgbClr val="000000"/>
                          </a:solidFill>
                        </a:rPr>
                        <a:t> Frameworks</a:t>
                      </a:r>
                    </a:p>
                    <a:p>
                      <a:pPr algn="ctr"/>
                      <a:r>
                        <a:rPr lang="en-US" sz="1000" b="0" baseline="0" dirty="0" smtClean="0">
                          <a:solidFill>
                            <a:srgbClr val="000000"/>
                          </a:solidFill>
                        </a:rPr>
                        <a:t>(see History Exemplars)</a:t>
                      </a:r>
                      <a:endParaRPr lang="en-US" sz="1000" b="0" dirty="0">
                        <a:solidFill>
                          <a:srgbClr val="000000"/>
                        </a:solidFill>
                      </a:endParaRPr>
                    </a:p>
                  </a:txBody>
                  <a:tcPr>
                    <a:solidFill>
                      <a:srgbClr val="F79646"/>
                    </a:solidFill>
                  </a:tcPr>
                </a:tc>
                <a:tc>
                  <a:txBody>
                    <a:bodyPr/>
                    <a:lstStyle/>
                    <a:p>
                      <a:pPr algn="ctr"/>
                      <a:r>
                        <a:rPr lang="en-US" sz="1000" b="0" dirty="0" smtClean="0">
                          <a:solidFill>
                            <a:srgbClr val="000000"/>
                          </a:solidFill>
                        </a:rPr>
                        <a:t>Lesson Time</a:t>
                      </a:r>
                    </a:p>
                  </a:txBody>
                  <a:tcPr>
                    <a:solidFill>
                      <a:srgbClr val="F79646"/>
                    </a:solidFill>
                  </a:tcPr>
                </a:tc>
                <a:tc>
                  <a:txBody>
                    <a:bodyPr/>
                    <a:lstStyle/>
                    <a:p>
                      <a:pPr algn="ctr"/>
                      <a:r>
                        <a:rPr lang="en-US" sz="1000" b="0" dirty="0" smtClean="0">
                          <a:solidFill>
                            <a:srgbClr val="000000"/>
                          </a:solidFill>
                        </a:rPr>
                        <a:t>Brief marking time</a:t>
                      </a:r>
                      <a:endParaRPr lang="en-US" sz="1000" b="0" dirty="0">
                        <a:solidFill>
                          <a:srgbClr val="000000"/>
                        </a:solidFill>
                      </a:endParaRPr>
                    </a:p>
                  </a:txBody>
                  <a:tcPr>
                    <a:solidFill>
                      <a:srgbClr val="F79646"/>
                    </a:solidFill>
                  </a:tcPr>
                </a:tc>
                <a:tc>
                  <a:txBody>
                    <a:bodyPr/>
                    <a:lstStyle/>
                    <a:p>
                      <a:pPr algn="ctr"/>
                      <a:r>
                        <a:rPr lang="en-US" sz="1000" b="0" dirty="0" smtClean="0">
                          <a:solidFill>
                            <a:srgbClr val="000000"/>
                          </a:solidFill>
                        </a:rPr>
                        <a:t>Extended</a:t>
                      </a:r>
                      <a:r>
                        <a:rPr lang="en-US" sz="1000" b="0" baseline="0" dirty="0" smtClean="0">
                          <a:solidFill>
                            <a:srgbClr val="000000"/>
                          </a:solidFill>
                        </a:rPr>
                        <a:t> marking time</a:t>
                      </a:r>
                      <a:endParaRPr lang="en-US" sz="1000" b="0" dirty="0">
                        <a:solidFill>
                          <a:srgbClr val="000000"/>
                        </a:solidFill>
                      </a:endParaRPr>
                    </a:p>
                  </a:txBody>
                  <a:tcPr>
                    <a:solidFill>
                      <a:srgbClr val="F79646"/>
                    </a:solidFill>
                  </a:tcPr>
                </a:tc>
                <a:tc>
                  <a:txBody>
                    <a:bodyPr/>
                    <a:lstStyle/>
                    <a:p>
                      <a:pPr algn="ctr"/>
                      <a:r>
                        <a:rPr lang="en-US" sz="1000" b="0" dirty="0" smtClean="0">
                          <a:solidFill>
                            <a:srgbClr val="000000"/>
                          </a:solidFill>
                        </a:rPr>
                        <a:t>1:1 time in lesson</a:t>
                      </a:r>
                      <a:endParaRPr lang="en-US" sz="1000" b="0" dirty="0">
                        <a:solidFill>
                          <a:srgbClr val="000000"/>
                        </a:solidFill>
                      </a:endParaRPr>
                    </a:p>
                  </a:txBody>
                  <a:tcPr>
                    <a:solidFill>
                      <a:srgbClr val="F79646"/>
                    </a:solidFill>
                  </a:tcPr>
                </a:tc>
              </a:tr>
              <a:tr h="312536">
                <a:tc>
                  <a:txBody>
                    <a:bodyPr/>
                    <a:lstStyle/>
                    <a:p>
                      <a:pPr algn="ctr"/>
                      <a:r>
                        <a:rPr lang="en-US" sz="1400" b="0" dirty="0" smtClean="0">
                          <a:solidFill>
                            <a:srgbClr val="000000"/>
                          </a:solidFill>
                        </a:rPr>
                        <a:t>Student</a:t>
                      </a:r>
                      <a:endParaRPr lang="en-US" sz="1400" b="0" dirty="0">
                        <a:solidFill>
                          <a:srgbClr val="000000"/>
                        </a:solidFill>
                      </a:endParaRPr>
                    </a:p>
                  </a:txBody>
                  <a:tcPr>
                    <a:solidFill>
                      <a:srgbClr val="F79646"/>
                    </a:solidFill>
                  </a:tcPr>
                </a:tc>
                <a:tc gridSpan="7">
                  <a:txBody>
                    <a:bodyPr/>
                    <a:lstStyle/>
                    <a:p>
                      <a:pPr algn="ctr"/>
                      <a:r>
                        <a:rPr lang="en-US" sz="1400" b="0" dirty="0" smtClean="0">
                          <a:solidFill>
                            <a:srgbClr val="000000"/>
                          </a:solidFill>
                        </a:rPr>
                        <a:t>Reflection activities</a:t>
                      </a:r>
                      <a:r>
                        <a:rPr lang="en-US" sz="1400" b="0" baseline="0" dirty="0" smtClean="0">
                          <a:solidFill>
                            <a:srgbClr val="000000"/>
                          </a:solidFill>
                        </a:rPr>
                        <a:t> on feedback </a:t>
                      </a:r>
                      <a:endParaRPr lang="en-US" sz="1400" b="0" dirty="0">
                        <a:solidFill>
                          <a:srgbClr val="000000"/>
                        </a:solidFill>
                      </a:endParaRPr>
                    </a:p>
                  </a:txBody>
                  <a:tcPr>
                    <a:solidFill>
                      <a:srgbClr val="F79646"/>
                    </a:solidFill>
                  </a:tcPr>
                </a:tc>
                <a:tc hMerge="1">
                  <a:txBody>
                    <a:bodyPr/>
                    <a:lstStyle/>
                    <a:p>
                      <a:pPr algn="ctr"/>
                      <a:endParaRPr lang="en-US" b="0" dirty="0">
                        <a:solidFill>
                          <a:srgbClr val="000000"/>
                        </a:solidFill>
                      </a:endParaRPr>
                    </a:p>
                  </a:txBody>
                  <a:tcPr>
                    <a:solidFill>
                      <a:srgbClr val="F79646"/>
                    </a:solidFill>
                  </a:tcPr>
                </a:tc>
                <a:tc hMerge="1">
                  <a:txBody>
                    <a:bodyPr/>
                    <a:lstStyle/>
                    <a:p>
                      <a:pPr algn="ctr"/>
                      <a:endParaRPr lang="en-US" b="0" dirty="0">
                        <a:solidFill>
                          <a:srgbClr val="000000"/>
                        </a:solidFill>
                      </a:endParaRPr>
                    </a:p>
                  </a:txBody>
                  <a:tcPr>
                    <a:solidFill>
                      <a:srgbClr val="F79646"/>
                    </a:solidFill>
                  </a:tcPr>
                </a:tc>
                <a:tc hMerge="1">
                  <a:txBody>
                    <a:bodyPr/>
                    <a:lstStyle/>
                    <a:p>
                      <a:pPr algn="ctr"/>
                      <a:endParaRPr lang="en-US" b="0" dirty="0">
                        <a:solidFill>
                          <a:srgbClr val="000000"/>
                        </a:solidFill>
                      </a:endParaRPr>
                    </a:p>
                  </a:txBody>
                  <a:tcPr>
                    <a:solidFill>
                      <a:srgbClr val="F79646"/>
                    </a:solidFill>
                  </a:tcPr>
                </a:tc>
                <a:tc hMerge="1">
                  <a:txBody>
                    <a:bodyPr/>
                    <a:lstStyle/>
                    <a:p>
                      <a:pPr algn="ctr"/>
                      <a:endParaRPr lang="en-US" b="0" dirty="0">
                        <a:solidFill>
                          <a:srgbClr val="000000"/>
                        </a:solidFill>
                      </a:endParaRPr>
                    </a:p>
                  </a:txBody>
                  <a:tcPr>
                    <a:solidFill>
                      <a:srgbClr val="F79646"/>
                    </a:solidFill>
                  </a:tcPr>
                </a:tc>
                <a:tc hMerge="1">
                  <a:txBody>
                    <a:bodyPr/>
                    <a:lstStyle/>
                    <a:p>
                      <a:pPr algn="ctr"/>
                      <a:endParaRPr lang="en-US" b="0" dirty="0">
                        <a:solidFill>
                          <a:srgbClr val="000000"/>
                        </a:solidFill>
                      </a:endParaRPr>
                    </a:p>
                  </a:txBody>
                  <a:tcPr>
                    <a:solidFill>
                      <a:srgbClr val="F79646"/>
                    </a:solidFill>
                  </a:tcPr>
                </a:tc>
                <a:tc hMerge="1">
                  <a:txBody>
                    <a:bodyPr/>
                    <a:lstStyle/>
                    <a:p>
                      <a:pPr algn="ctr"/>
                      <a:endParaRPr lang="en-US" b="0" dirty="0">
                        <a:solidFill>
                          <a:srgbClr val="000000"/>
                        </a:solidFill>
                      </a:endParaRPr>
                    </a:p>
                  </a:txBody>
                  <a:tcPr>
                    <a:solidFill>
                      <a:srgbClr val="F79646"/>
                    </a:solidFill>
                  </a:tcPr>
                </a:tc>
              </a:tr>
              <a:tr h="334197">
                <a:tc>
                  <a:txBody>
                    <a:bodyPr/>
                    <a:lstStyle/>
                    <a:p>
                      <a:pPr algn="ctr"/>
                      <a:r>
                        <a:rPr lang="en-US" sz="1400" b="0" dirty="0" smtClean="0">
                          <a:solidFill>
                            <a:srgbClr val="000000"/>
                          </a:solidFill>
                        </a:rPr>
                        <a:t>Student</a:t>
                      </a:r>
                      <a:endParaRPr lang="en-US" sz="1400" b="0" dirty="0">
                        <a:solidFill>
                          <a:srgbClr val="000000"/>
                        </a:solidFill>
                      </a:endParaRPr>
                    </a:p>
                  </a:txBody>
                  <a:tcPr>
                    <a:solidFill>
                      <a:srgbClr val="F79646"/>
                    </a:solidFill>
                  </a:tcPr>
                </a:tc>
                <a:tc gridSpan="7">
                  <a:txBody>
                    <a:bodyPr/>
                    <a:lstStyle/>
                    <a:p>
                      <a:pPr algn="ctr"/>
                      <a:r>
                        <a:rPr lang="en-US" sz="1400" b="0" dirty="0" smtClean="0">
                          <a:solidFill>
                            <a:srgbClr val="000000"/>
                          </a:solidFill>
                        </a:rPr>
                        <a:t>Improvement Task</a:t>
                      </a:r>
                      <a:endParaRPr lang="en-US" sz="1400" b="0" dirty="0">
                        <a:solidFill>
                          <a:srgbClr val="000000"/>
                        </a:solidFill>
                      </a:endParaRPr>
                    </a:p>
                  </a:txBody>
                  <a:tcPr>
                    <a:solidFill>
                      <a:srgbClr val="F79646"/>
                    </a:solidFill>
                  </a:tcPr>
                </a:tc>
                <a:tc hMerge="1">
                  <a:txBody>
                    <a:bodyPr/>
                    <a:lstStyle/>
                    <a:p>
                      <a:pPr algn="ctr"/>
                      <a:endParaRPr lang="en-US" b="0" dirty="0">
                        <a:solidFill>
                          <a:srgbClr val="000000"/>
                        </a:solidFill>
                      </a:endParaRPr>
                    </a:p>
                  </a:txBody>
                  <a:tcPr>
                    <a:solidFill>
                      <a:srgbClr val="F79646"/>
                    </a:solidFill>
                  </a:tcPr>
                </a:tc>
                <a:tc hMerge="1">
                  <a:txBody>
                    <a:bodyPr/>
                    <a:lstStyle/>
                    <a:p>
                      <a:pPr algn="ctr"/>
                      <a:endParaRPr lang="en-US" b="0" dirty="0">
                        <a:solidFill>
                          <a:srgbClr val="000000"/>
                        </a:solidFill>
                      </a:endParaRPr>
                    </a:p>
                  </a:txBody>
                  <a:tcPr>
                    <a:solidFill>
                      <a:srgbClr val="F79646"/>
                    </a:solidFill>
                  </a:tcPr>
                </a:tc>
                <a:tc hMerge="1">
                  <a:txBody>
                    <a:bodyPr/>
                    <a:lstStyle/>
                    <a:p>
                      <a:pPr algn="ctr"/>
                      <a:endParaRPr lang="en-US" b="0" dirty="0">
                        <a:solidFill>
                          <a:srgbClr val="000000"/>
                        </a:solidFill>
                      </a:endParaRPr>
                    </a:p>
                  </a:txBody>
                  <a:tcPr>
                    <a:solidFill>
                      <a:srgbClr val="F79646"/>
                    </a:solidFill>
                  </a:tcPr>
                </a:tc>
                <a:tc hMerge="1">
                  <a:txBody>
                    <a:bodyPr/>
                    <a:lstStyle/>
                    <a:p>
                      <a:pPr algn="ctr"/>
                      <a:endParaRPr lang="en-US" b="0" dirty="0">
                        <a:solidFill>
                          <a:srgbClr val="000000"/>
                        </a:solidFill>
                      </a:endParaRPr>
                    </a:p>
                  </a:txBody>
                  <a:tcPr>
                    <a:solidFill>
                      <a:srgbClr val="F79646"/>
                    </a:solidFill>
                  </a:tcPr>
                </a:tc>
                <a:tc hMerge="1">
                  <a:txBody>
                    <a:bodyPr/>
                    <a:lstStyle/>
                    <a:p>
                      <a:pPr algn="ctr"/>
                      <a:endParaRPr lang="en-US" b="0" dirty="0">
                        <a:solidFill>
                          <a:srgbClr val="000000"/>
                        </a:solidFill>
                      </a:endParaRPr>
                    </a:p>
                  </a:txBody>
                  <a:tcPr>
                    <a:solidFill>
                      <a:srgbClr val="F79646"/>
                    </a:solidFill>
                  </a:tcPr>
                </a:tc>
                <a:tc hMerge="1">
                  <a:txBody>
                    <a:bodyPr/>
                    <a:lstStyle/>
                    <a:p>
                      <a:pPr algn="ctr"/>
                      <a:endParaRPr lang="en-US" b="0" dirty="0">
                        <a:solidFill>
                          <a:srgbClr val="000000"/>
                        </a:solidFill>
                      </a:endParaRPr>
                    </a:p>
                  </a:txBody>
                  <a:tcPr>
                    <a:solidFill>
                      <a:srgbClr val="F79646"/>
                    </a:solidFill>
                  </a:tcPr>
                </a:tc>
              </a:tr>
              <a:tr h="311917">
                <a:tc>
                  <a:txBody>
                    <a:bodyPr/>
                    <a:lstStyle/>
                    <a:p>
                      <a:pPr algn="ctr"/>
                      <a:r>
                        <a:rPr lang="en-US" sz="1400" b="0" dirty="0" smtClean="0">
                          <a:solidFill>
                            <a:srgbClr val="000000"/>
                          </a:solidFill>
                        </a:rPr>
                        <a:t>Student</a:t>
                      </a:r>
                      <a:endParaRPr lang="en-US" sz="1400" b="0" dirty="0">
                        <a:solidFill>
                          <a:srgbClr val="000000"/>
                        </a:solidFill>
                      </a:endParaRPr>
                    </a:p>
                  </a:txBody>
                  <a:tcPr>
                    <a:solidFill>
                      <a:srgbClr val="F79646"/>
                    </a:solidFill>
                  </a:tcPr>
                </a:tc>
                <a:tc gridSpan="7">
                  <a:txBody>
                    <a:bodyPr/>
                    <a:lstStyle/>
                    <a:p>
                      <a:pPr algn="ctr"/>
                      <a:r>
                        <a:rPr lang="en-US" sz="1400" b="0" dirty="0" smtClean="0">
                          <a:solidFill>
                            <a:srgbClr val="000000"/>
                          </a:solidFill>
                        </a:rPr>
                        <a:t>Proof</a:t>
                      </a:r>
                      <a:r>
                        <a:rPr lang="en-US" sz="1400" b="0" baseline="0" dirty="0" smtClean="0">
                          <a:solidFill>
                            <a:srgbClr val="000000"/>
                          </a:solidFill>
                        </a:rPr>
                        <a:t> read</a:t>
                      </a:r>
                      <a:endParaRPr lang="en-US" sz="1400" b="0" dirty="0">
                        <a:solidFill>
                          <a:srgbClr val="000000"/>
                        </a:solidFill>
                      </a:endParaRPr>
                    </a:p>
                  </a:txBody>
                  <a:tcPr>
                    <a:solidFill>
                      <a:srgbClr val="F7964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algn="ctr"/>
                      <a:r>
                        <a:rPr lang="en-US" sz="1400" b="0" dirty="0" smtClean="0">
                          <a:solidFill>
                            <a:srgbClr val="000000"/>
                          </a:solidFill>
                        </a:rPr>
                        <a:t>Teacher</a:t>
                      </a:r>
                      <a:endParaRPr lang="en-US" sz="1400" b="0" dirty="0">
                        <a:solidFill>
                          <a:srgbClr val="000000"/>
                        </a:solidFill>
                      </a:endParaRPr>
                    </a:p>
                  </a:txBody>
                  <a:tcPr>
                    <a:solidFill>
                      <a:srgbClr val="F79646"/>
                    </a:solidFill>
                  </a:tcPr>
                </a:tc>
                <a:tc gridSpan="7">
                  <a:txBody>
                    <a:bodyPr/>
                    <a:lstStyle/>
                    <a:p>
                      <a:pPr algn="ctr"/>
                      <a:r>
                        <a:rPr lang="en-US" sz="1400" b="0" dirty="0" smtClean="0">
                          <a:solidFill>
                            <a:srgbClr val="000000"/>
                          </a:solidFill>
                        </a:rPr>
                        <a:t>Teacher feedback</a:t>
                      </a:r>
                      <a:r>
                        <a:rPr lang="en-US" sz="1400" b="0" baseline="0" dirty="0" smtClean="0">
                          <a:solidFill>
                            <a:srgbClr val="000000"/>
                          </a:solidFill>
                        </a:rPr>
                        <a:t> building on changes students have made</a:t>
                      </a:r>
                      <a:endParaRPr lang="en-US" sz="1400" b="0" dirty="0">
                        <a:solidFill>
                          <a:srgbClr val="000000"/>
                        </a:solidFill>
                      </a:endParaRPr>
                    </a:p>
                  </a:txBody>
                  <a:tcPr>
                    <a:solidFill>
                      <a:srgbClr val="F7964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a:endParaRPr lang="en-US" b="0" dirty="0">
                        <a:solidFill>
                          <a:srgbClr val="000000"/>
                        </a:solidFill>
                      </a:endParaRPr>
                    </a:p>
                  </a:txBody>
                  <a:tcPr>
                    <a:solidFill>
                      <a:srgbClr val="F79646"/>
                    </a:solidFill>
                  </a:tcPr>
                </a:tc>
              </a:tr>
            </a:tbl>
          </a:graphicData>
        </a:graphic>
      </p:graphicFrame>
      <p:sp>
        <p:nvSpPr>
          <p:cNvPr id="5" name="TextBox 4"/>
          <p:cNvSpPr txBox="1"/>
          <p:nvPr/>
        </p:nvSpPr>
        <p:spPr>
          <a:xfrm>
            <a:off x="1482384" y="5547796"/>
            <a:ext cx="6849973" cy="1107996"/>
          </a:xfrm>
          <a:prstGeom prst="rect">
            <a:avLst/>
          </a:prstGeom>
          <a:noFill/>
        </p:spPr>
        <p:txBody>
          <a:bodyPr wrap="square" rtlCol="0">
            <a:spAutoFit/>
          </a:bodyPr>
          <a:lstStyle/>
          <a:p>
            <a:endParaRPr lang="en-US" dirty="0" smtClean="0"/>
          </a:p>
          <a:p>
            <a:r>
              <a:rPr lang="en-US" sz="1600" i="1" dirty="0" smtClean="0"/>
              <a:t>“With inefficient learners it is better for a teacher to provide elaborations through instruction than to provide feedback on poorly understood concepts” </a:t>
            </a:r>
            <a:r>
              <a:rPr lang="en-US" sz="1600" dirty="0" smtClean="0"/>
              <a:t>Hattie &amp; </a:t>
            </a:r>
            <a:r>
              <a:rPr lang="en-US" sz="1600" dirty="0" err="1" smtClean="0"/>
              <a:t>Timperley</a:t>
            </a:r>
            <a:endParaRPr lang="en-US" sz="1600" i="1" dirty="0" smtClean="0"/>
          </a:p>
        </p:txBody>
      </p:sp>
    </p:spTree>
    <p:extLst>
      <p:ext uri="{BB962C8B-B14F-4D97-AF65-F5344CB8AC3E}">
        <p14:creationId xmlns:p14="http://schemas.microsoft.com/office/powerpoint/2010/main" val="67301992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Use feedback at the right time</a:t>
            </a:r>
            <a:endParaRPr lang="en-US" sz="3200" dirty="0"/>
          </a:p>
        </p:txBody>
      </p:sp>
      <p:sp>
        <p:nvSpPr>
          <p:cNvPr id="3" name="Content Placeholder 2"/>
          <p:cNvSpPr>
            <a:spLocks noGrp="1"/>
          </p:cNvSpPr>
          <p:nvPr>
            <p:ph idx="1"/>
          </p:nvPr>
        </p:nvSpPr>
        <p:spPr/>
        <p:txBody>
          <a:bodyPr>
            <a:normAutofit/>
          </a:bodyPr>
          <a:lstStyle/>
          <a:p>
            <a:pPr marL="0" indent="0">
              <a:buNone/>
            </a:pPr>
            <a:r>
              <a:rPr lang="en-US" sz="1600" dirty="0" smtClean="0"/>
              <a:t>“</a:t>
            </a:r>
            <a:r>
              <a:rPr lang="en-US" sz="1600" i="1" dirty="0"/>
              <a:t>D</a:t>
            </a:r>
            <a:r>
              <a:rPr lang="en-US" sz="1600" i="1" dirty="0" smtClean="0"/>
              <a:t>elaying, reducing and </a:t>
            </a:r>
            <a:r>
              <a:rPr lang="en-US" sz="1600" i="1" dirty="0" err="1" smtClean="0"/>
              <a:t>summarising</a:t>
            </a:r>
            <a:r>
              <a:rPr lang="en-US" sz="1600" i="1" dirty="0" smtClean="0"/>
              <a:t> feedback can be better for long term learning than providing immediate trial-by-trial feedback</a:t>
            </a:r>
            <a:r>
              <a:rPr lang="en-US" sz="1600" dirty="0" smtClean="0"/>
              <a:t>” (Bjork) as learners who are overly dependent on feedback during practice can do badly in assessment when the feedback is removed.</a:t>
            </a:r>
          </a:p>
          <a:p>
            <a:pPr marL="0" indent="0">
              <a:buNone/>
            </a:pPr>
            <a:endParaRPr lang="en-US" sz="1600" dirty="0" smtClean="0"/>
          </a:p>
          <a:p>
            <a:r>
              <a:rPr lang="en-US" sz="1600" dirty="0" smtClean="0"/>
              <a:t>Avoid premature feedback.  Don’t give feedback until the work is ready for this.  Re-teaching might be better than feedback</a:t>
            </a:r>
          </a:p>
          <a:p>
            <a:r>
              <a:rPr lang="en-US" sz="1600" dirty="0" smtClean="0"/>
              <a:t>Avoid learned helplessness and students using feedback as a crutch.  Leave clear ‘feedback gaps’ or ‘struggle time’ for students to work without this</a:t>
            </a:r>
          </a:p>
          <a:p>
            <a:r>
              <a:rPr lang="en-US" sz="1600" dirty="0" smtClean="0"/>
              <a:t>Make students proof read their work or highlight key areas that you are looking for e.g. use of precise evidence or analysis.  This allows feedback to build upon a change the student has made.  </a:t>
            </a:r>
            <a:r>
              <a:rPr lang="en-US" sz="1600" dirty="0"/>
              <a:t>S</a:t>
            </a:r>
            <a:r>
              <a:rPr lang="en-US" sz="1600" dirty="0" smtClean="0"/>
              <a:t>ee </a:t>
            </a:r>
            <a:r>
              <a:rPr lang="en-US" sz="1600" i="1" dirty="0" smtClean="0"/>
              <a:t>History Self-Assessment Exemplars </a:t>
            </a:r>
            <a:r>
              <a:rPr lang="en-US" sz="1600" dirty="0" smtClean="0">
                <a:hlinkClick r:id="rId2"/>
              </a:rPr>
              <a:t>@</a:t>
            </a:r>
            <a:r>
              <a:rPr lang="en-US" sz="1600" dirty="0" err="1" smtClean="0">
                <a:hlinkClick r:id="rId2"/>
              </a:rPr>
              <a:t>lovelearningideas</a:t>
            </a:r>
            <a:r>
              <a:rPr lang="en-US" sz="1600" dirty="0" smtClean="0">
                <a:hlinkClick r:id="rId2"/>
              </a:rPr>
              <a:t> </a:t>
            </a:r>
            <a:endParaRPr lang="en-US" sz="1600" dirty="0" smtClean="0"/>
          </a:p>
          <a:p>
            <a:r>
              <a:rPr lang="en-US" sz="1600" dirty="0" smtClean="0"/>
              <a:t>Give ‘real time’ feedback to catch misconceptions early.  See </a:t>
            </a:r>
            <a:r>
              <a:rPr lang="en-US" sz="1600" dirty="0" smtClean="0">
                <a:hlinkClick r:id="rId3"/>
              </a:rPr>
              <a:t>@Improving Teaching</a:t>
            </a:r>
            <a:endParaRPr lang="en-US" sz="1600" dirty="0" smtClean="0"/>
          </a:p>
          <a:p>
            <a:r>
              <a:rPr lang="en-US" sz="1600" dirty="0" smtClean="0"/>
              <a:t>Use the TOWER strategy: </a:t>
            </a:r>
            <a:endParaRPr lang="en-US" sz="1600" dirty="0"/>
          </a:p>
          <a:p>
            <a:pPr marL="0" indent="0">
              <a:buNone/>
            </a:pPr>
            <a:r>
              <a:rPr lang="en-US" sz="1600" dirty="0"/>
              <a:t>	Talk		</a:t>
            </a:r>
            <a:r>
              <a:rPr lang="en-US" sz="1600" dirty="0" err="1"/>
              <a:t>Organise</a:t>
            </a:r>
            <a:r>
              <a:rPr lang="en-US" sz="1600" dirty="0"/>
              <a:t>	</a:t>
            </a:r>
            <a:r>
              <a:rPr lang="en-US" sz="1600" dirty="0" smtClean="0"/>
              <a:t>	Write</a:t>
            </a:r>
            <a:r>
              <a:rPr lang="en-US" sz="1600" dirty="0"/>
              <a:t>	Edit		Redraft</a:t>
            </a:r>
          </a:p>
          <a:p>
            <a:endParaRPr lang="en-US" sz="2000" dirty="0"/>
          </a:p>
        </p:txBody>
      </p:sp>
    </p:spTree>
    <p:extLst>
      <p:ext uri="{BB962C8B-B14F-4D97-AF65-F5344CB8AC3E}">
        <p14:creationId xmlns:p14="http://schemas.microsoft.com/office/powerpoint/2010/main" val="218692142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Ensure improvement strategies are useful </a:t>
            </a:r>
            <a:endParaRPr lang="en-US" sz="3200" dirty="0"/>
          </a:p>
        </p:txBody>
      </p:sp>
      <p:sp>
        <p:nvSpPr>
          <p:cNvPr id="3" name="Content Placeholder 2"/>
          <p:cNvSpPr>
            <a:spLocks noGrp="1"/>
          </p:cNvSpPr>
          <p:nvPr>
            <p:ph idx="1"/>
          </p:nvPr>
        </p:nvSpPr>
        <p:spPr>
          <a:xfrm>
            <a:off x="457200" y="1244910"/>
            <a:ext cx="8229600" cy="4881254"/>
          </a:xfrm>
        </p:spPr>
        <p:txBody>
          <a:bodyPr>
            <a:noAutofit/>
          </a:bodyPr>
          <a:lstStyle/>
          <a:p>
            <a:pPr marL="0" indent="0">
              <a:buNone/>
            </a:pPr>
            <a:r>
              <a:rPr lang="en-US" sz="1600" dirty="0" smtClean="0"/>
              <a:t>Hattie points out that feedback is most effective on low complexity and clearly defined tasks.  Break down/ model success criteria so that improvement strategies are low complexity and clearly defined.</a:t>
            </a:r>
          </a:p>
          <a:p>
            <a:pPr marL="0" indent="0">
              <a:buNone/>
            </a:pPr>
            <a:endParaRPr lang="en-US" sz="1600" dirty="0" smtClean="0"/>
          </a:p>
          <a:p>
            <a:pPr marL="0" indent="0">
              <a:buNone/>
            </a:pPr>
            <a:r>
              <a:rPr lang="en-US" sz="1600" b="1" dirty="0" smtClean="0"/>
              <a:t>Good improvement strategies are:</a:t>
            </a:r>
          </a:p>
          <a:p>
            <a:pPr marL="457200" indent="-457200">
              <a:buAutoNum type="alphaLcPeriod"/>
            </a:pPr>
            <a:r>
              <a:rPr lang="en-US" sz="1600" dirty="0" smtClean="0"/>
              <a:t>Related to the goal of the task</a:t>
            </a:r>
          </a:p>
          <a:p>
            <a:pPr marL="457200" indent="-457200">
              <a:buAutoNum type="alphaLcPeriod"/>
            </a:pPr>
            <a:r>
              <a:rPr lang="en-US" sz="1600" dirty="0" smtClean="0"/>
              <a:t>Clear (broken into simple specific steps)</a:t>
            </a:r>
            <a:endParaRPr lang="en-US" sz="1600" dirty="0"/>
          </a:p>
          <a:p>
            <a:pPr marL="457200" indent="-457200">
              <a:buAutoNum type="alphaLcPeriod"/>
            </a:pPr>
            <a:r>
              <a:rPr lang="en-US" sz="1600" dirty="0"/>
              <a:t>Understood by the student</a:t>
            </a:r>
          </a:p>
          <a:p>
            <a:pPr marL="457200" indent="-457200">
              <a:buAutoNum type="alphaLcPeriod"/>
            </a:pPr>
            <a:r>
              <a:rPr lang="en-US" sz="1600" dirty="0"/>
              <a:t>Useful – not too task-</a:t>
            </a:r>
            <a:r>
              <a:rPr lang="en-US" sz="1600" dirty="0" smtClean="0"/>
              <a:t>specific (transferable to other unseen versions of the task)</a:t>
            </a:r>
            <a:endParaRPr lang="en-US" sz="1600" dirty="0"/>
          </a:p>
          <a:p>
            <a:pPr marL="457200" indent="-457200">
              <a:buAutoNum type="alphaLcPeriod"/>
            </a:pPr>
            <a:r>
              <a:rPr lang="en-US" sz="1600" dirty="0"/>
              <a:t>Focused – not too </a:t>
            </a:r>
            <a:r>
              <a:rPr lang="en-US" sz="1600" dirty="0" smtClean="0"/>
              <a:t>much</a:t>
            </a:r>
          </a:p>
          <a:p>
            <a:pPr marL="457200" indent="-457200">
              <a:buAutoNum type="alphaLcPeriod"/>
            </a:pPr>
            <a:r>
              <a:rPr lang="en-US" sz="1600" dirty="0" smtClean="0"/>
              <a:t>Timely </a:t>
            </a:r>
          </a:p>
          <a:p>
            <a:r>
              <a:rPr lang="en-US" sz="1600" dirty="0" smtClean="0"/>
              <a:t>Consider using different </a:t>
            </a:r>
            <a:r>
              <a:rPr lang="en-US" sz="1600" dirty="0" err="1" smtClean="0"/>
              <a:t>colour</a:t>
            </a:r>
            <a:r>
              <a:rPr lang="en-US" sz="1600" dirty="0" smtClean="0"/>
              <a:t> pens for task, process and learning feedback</a:t>
            </a:r>
          </a:p>
          <a:p>
            <a:r>
              <a:rPr lang="en-US" sz="1600" dirty="0" smtClean="0"/>
              <a:t>Differentiate feedback: use different </a:t>
            </a:r>
            <a:r>
              <a:rPr lang="en-US" sz="1600" dirty="0" err="1" smtClean="0"/>
              <a:t>colours</a:t>
            </a:r>
            <a:r>
              <a:rPr lang="en-US" sz="1600" dirty="0" smtClean="0"/>
              <a:t> for improving accuracy, adding detail, expanding on the task etc.  See </a:t>
            </a:r>
            <a:r>
              <a:rPr lang="en-US" sz="1600" dirty="0" smtClean="0">
                <a:hlinkClick r:id="rId2"/>
              </a:rPr>
              <a:t>@Improving Teaching</a:t>
            </a:r>
            <a:endParaRPr lang="en-US" sz="1600" dirty="0" smtClean="0"/>
          </a:p>
          <a:p>
            <a:r>
              <a:rPr lang="en-US" sz="1600" dirty="0" smtClean="0"/>
              <a:t>Use dot-marking to focus on a single next step.  See </a:t>
            </a:r>
            <a:r>
              <a:rPr lang="en-US" sz="1600" dirty="0" smtClean="0">
                <a:hlinkClick r:id="rId2"/>
              </a:rPr>
              <a:t>@Improving Teaching</a:t>
            </a:r>
            <a:endParaRPr lang="en-US" sz="1600" dirty="0"/>
          </a:p>
          <a:p>
            <a:r>
              <a:rPr lang="en-US" sz="1600" dirty="0" smtClean="0"/>
              <a:t>Make your feedback thought-provoking: how could you, rather than you could</a:t>
            </a:r>
          </a:p>
          <a:p>
            <a:pPr marL="0" indent="0">
              <a:buNone/>
            </a:pPr>
            <a:endParaRPr lang="en-US" sz="1800" dirty="0"/>
          </a:p>
        </p:txBody>
      </p:sp>
    </p:spTree>
    <p:extLst>
      <p:ext uri="{BB962C8B-B14F-4D97-AF65-F5344CB8AC3E}">
        <p14:creationId xmlns:p14="http://schemas.microsoft.com/office/powerpoint/2010/main" val="78025179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Feedback is wasted without feed forward</a:t>
            </a:r>
            <a:endParaRPr lang="en-US" sz="3200" dirty="0"/>
          </a:p>
        </p:txBody>
      </p:sp>
      <p:sp>
        <p:nvSpPr>
          <p:cNvPr id="3" name="Content Placeholder 2"/>
          <p:cNvSpPr>
            <a:spLocks noGrp="1"/>
          </p:cNvSpPr>
          <p:nvPr>
            <p:ph idx="1"/>
          </p:nvPr>
        </p:nvSpPr>
        <p:spPr>
          <a:xfrm>
            <a:off x="457199" y="1176986"/>
            <a:ext cx="8393897" cy="4949178"/>
          </a:xfrm>
        </p:spPr>
        <p:txBody>
          <a:bodyPr>
            <a:normAutofit/>
          </a:bodyPr>
          <a:lstStyle/>
          <a:p>
            <a:pPr marL="0" indent="0">
              <a:buNone/>
            </a:pPr>
            <a:r>
              <a:rPr lang="en-US" sz="1600" i="1" dirty="0" smtClean="0"/>
              <a:t>“Simply providing more feedback is not the answer” </a:t>
            </a:r>
            <a:r>
              <a:rPr lang="en-US" sz="1600" dirty="0" smtClean="0"/>
              <a:t>Hattie &amp; </a:t>
            </a:r>
            <a:r>
              <a:rPr lang="en-US" sz="1600" dirty="0" err="1" smtClean="0"/>
              <a:t>Timperley</a:t>
            </a:r>
            <a:endParaRPr lang="en-US" sz="1600" i="1" dirty="0" smtClean="0"/>
          </a:p>
          <a:p>
            <a:r>
              <a:rPr lang="en-US" sz="1600" dirty="0" smtClean="0"/>
              <a:t>Provide meaningful self or peer assessment frameworks.  See </a:t>
            </a:r>
            <a:r>
              <a:rPr lang="en-US" sz="1600" i="1" dirty="0" smtClean="0"/>
              <a:t>Exemplars </a:t>
            </a:r>
            <a:r>
              <a:rPr lang="en-US" sz="1600" dirty="0" smtClean="0">
                <a:hlinkClick r:id="rId2"/>
              </a:rPr>
              <a:t>@</a:t>
            </a:r>
            <a:r>
              <a:rPr lang="en-US" sz="1600" dirty="0" err="1" smtClean="0">
                <a:hlinkClick r:id="rId2"/>
              </a:rPr>
              <a:t>lovelearningideas</a:t>
            </a:r>
            <a:endParaRPr lang="en-US" sz="1600" dirty="0" smtClean="0"/>
          </a:p>
          <a:p>
            <a:r>
              <a:rPr lang="en-US" sz="1600" dirty="0" smtClean="0"/>
              <a:t>Students annotate the teacher’s comments or traffic light for understanding</a:t>
            </a:r>
          </a:p>
          <a:p>
            <a:r>
              <a:rPr lang="en-US" sz="1600" dirty="0" smtClean="0"/>
              <a:t>Students fill in an </a:t>
            </a:r>
            <a:r>
              <a:rPr lang="en-US" sz="1600" dirty="0"/>
              <a:t>i</a:t>
            </a:r>
            <a:r>
              <a:rPr lang="en-US" sz="1600" dirty="0" smtClean="0"/>
              <a:t>mprovement grid when submitting the improvement task </a:t>
            </a:r>
          </a:p>
          <a:p>
            <a:r>
              <a:rPr lang="en-US" sz="1600" dirty="0" smtClean="0"/>
              <a:t>Students work as a group to produce a perfect answer based on feedback</a:t>
            </a:r>
          </a:p>
          <a:p>
            <a:r>
              <a:rPr lang="en-US" sz="1600" dirty="0" smtClean="0"/>
              <a:t>Students do corrections or improve work using the Purple </a:t>
            </a:r>
            <a:r>
              <a:rPr lang="en-US" sz="1600" dirty="0"/>
              <a:t>P</a:t>
            </a:r>
            <a:r>
              <a:rPr lang="en-US" sz="1600" dirty="0" smtClean="0"/>
              <a:t>en of Progress and resubmit work</a:t>
            </a:r>
          </a:p>
          <a:p>
            <a:r>
              <a:rPr lang="en-US" sz="1600" dirty="0" smtClean="0"/>
              <a:t>Post it improvement strategies are moved to the improvement task and signed off by the teacher when met to be kept at back of the student’s book or folder.  Encourage students to compete over who has the most completed improvement post </a:t>
            </a:r>
            <a:r>
              <a:rPr lang="en-US" sz="1600" dirty="0" smtClean="0"/>
              <a:t>its.  </a:t>
            </a:r>
            <a:r>
              <a:rPr lang="en-US" sz="1600" dirty="0" smtClean="0"/>
              <a:t>Feedback plasters are a similar idea </a:t>
            </a:r>
            <a:r>
              <a:rPr lang="en-US" sz="1600" dirty="0" smtClean="0">
                <a:hlinkClick r:id="rId3"/>
              </a:rPr>
              <a:t>@Belmont Teach</a:t>
            </a:r>
            <a:endParaRPr lang="en-US" sz="1600" dirty="0" smtClean="0"/>
          </a:p>
          <a:p>
            <a:r>
              <a:rPr lang="en-US" sz="1600" dirty="0" smtClean="0"/>
              <a:t>See examples of using dedicated improvement time </a:t>
            </a:r>
            <a:r>
              <a:rPr lang="en-US" sz="1600" dirty="0" smtClean="0">
                <a:hlinkClick r:id="rId4"/>
              </a:rPr>
              <a:t>@Reflecting English</a:t>
            </a:r>
            <a:endParaRPr lang="en-US" sz="1600" dirty="0" smtClean="0"/>
          </a:p>
          <a:p>
            <a:r>
              <a:rPr lang="en-US" sz="1600" dirty="0" smtClean="0"/>
              <a:t>See examples of using sentence escalators </a:t>
            </a:r>
            <a:r>
              <a:rPr lang="en-US" sz="1600" dirty="0" smtClean="0">
                <a:hlinkClick r:id="rId5"/>
              </a:rPr>
              <a:t>@Reflecting English</a:t>
            </a:r>
            <a:endParaRPr lang="en-US" sz="1600" dirty="0"/>
          </a:p>
          <a:p>
            <a:r>
              <a:rPr lang="en-US" sz="1600" dirty="0" smtClean="0"/>
              <a:t>See examples of using layered writing </a:t>
            </a:r>
            <a:r>
              <a:rPr lang="en-US" sz="1600" dirty="0" smtClean="0">
                <a:hlinkClick r:id="rId6"/>
              </a:rPr>
              <a:t>@Class Teaching</a:t>
            </a:r>
            <a:endParaRPr lang="en-US" sz="1600" dirty="0" smtClean="0"/>
          </a:p>
          <a:p>
            <a:r>
              <a:rPr lang="en-US" sz="1600" dirty="0" smtClean="0"/>
              <a:t>See examples of using gallery critique </a:t>
            </a:r>
            <a:r>
              <a:rPr lang="en-US" sz="1600" dirty="0" smtClean="0">
                <a:hlinkClick r:id="rId7"/>
              </a:rPr>
              <a:t>@Reflecting English</a:t>
            </a:r>
            <a:endParaRPr lang="en-US" sz="1600" dirty="0" smtClean="0"/>
          </a:p>
          <a:p>
            <a:r>
              <a:rPr lang="en-US" sz="1600" dirty="0" smtClean="0"/>
              <a:t>Use book polishing at the end of a topic for students to improve their work </a:t>
            </a:r>
            <a:r>
              <a:rPr lang="en-US" sz="1600" dirty="0" smtClean="0">
                <a:hlinkClick r:id="rId8"/>
              </a:rPr>
              <a:t>@lovelearningideas</a:t>
            </a:r>
            <a:endParaRPr lang="en-US" sz="1600" dirty="0"/>
          </a:p>
        </p:txBody>
      </p:sp>
      <p:graphicFrame>
        <p:nvGraphicFramePr>
          <p:cNvPr id="4" name="Table 3"/>
          <p:cNvGraphicFramePr>
            <a:graphicFrameLocks noGrp="1"/>
          </p:cNvGraphicFramePr>
          <p:nvPr>
            <p:extLst>
              <p:ext uri="{D42A27DB-BD31-4B8C-83A1-F6EECF244321}">
                <p14:modId xmlns:p14="http://schemas.microsoft.com/office/powerpoint/2010/main" val="3387253270"/>
              </p:ext>
            </p:extLst>
          </p:nvPr>
        </p:nvGraphicFramePr>
        <p:xfrm>
          <a:off x="552456" y="5574984"/>
          <a:ext cx="8134344" cy="1102359"/>
        </p:xfrm>
        <a:graphic>
          <a:graphicData uri="http://schemas.openxmlformats.org/drawingml/2006/table">
            <a:tbl>
              <a:tblPr firstRow="1" bandRow="1">
                <a:tableStyleId>{5C22544A-7EE6-4342-B048-85BDC9FD1C3A}</a:tableStyleId>
              </a:tblPr>
              <a:tblGrid>
                <a:gridCol w="2033586"/>
                <a:gridCol w="2033586"/>
                <a:gridCol w="2033586"/>
                <a:gridCol w="2033586"/>
              </a:tblGrid>
              <a:tr h="370840">
                <a:tc>
                  <a:txBody>
                    <a:bodyPr/>
                    <a:lstStyle/>
                    <a:p>
                      <a:pPr algn="ctr"/>
                      <a:r>
                        <a:rPr lang="en-US" sz="1400" b="0" dirty="0" smtClean="0">
                          <a:solidFill>
                            <a:srgbClr val="000000"/>
                          </a:solidFill>
                        </a:rPr>
                        <a:t>Teachers’ Strategy</a:t>
                      </a:r>
                      <a:r>
                        <a:rPr lang="en-US" sz="1400" b="0" baseline="0" dirty="0" smtClean="0">
                          <a:solidFill>
                            <a:srgbClr val="000000"/>
                          </a:solidFill>
                        </a:rPr>
                        <a:t> for Improvement</a:t>
                      </a:r>
                      <a:endParaRPr lang="en-US" sz="1400" b="0" dirty="0">
                        <a:solidFill>
                          <a:srgbClr val="000000"/>
                        </a:solidFill>
                      </a:endParaRPr>
                    </a:p>
                  </a:txBody>
                  <a:tcPr>
                    <a:solidFill>
                      <a:srgbClr val="F79646"/>
                    </a:solidFill>
                  </a:tcPr>
                </a:tc>
                <a:tc>
                  <a:txBody>
                    <a:bodyPr/>
                    <a:lstStyle/>
                    <a:p>
                      <a:pPr algn="ctr"/>
                      <a:r>
                        <a:rPr lang="en-US" sz="1400" b="0" dirty="0" smtClean="0">
                          <a:solidFill>
                            <a:srgbClr val="000000"/>
                          </a:solidFill>
                        </a:rPr>
                        <a:t>Do</a:t>
                      </a:r>
                      <a:r>
                        <a:rPr lang="en-US" sz="1400" b="0" baseline="0" dirty="0" smtClean="0">
                          <a:solidFill>
                            <a:srgbClr val="000000"/>
                          </a:solidFill>
                        </a:rPr>
                        <a:t> I understand this?</a:t>
                      </a:r>
                      <a:endParaRPr lang="en-US" sz="1400" b="0" dirty="0">
                        <a:solidFill>
                          <a:srgbClr val="000000"/>
                        </a:solidFill>
                      </a:endParaRPr>
                    </a:p>
                  </a:txBody>
                  <a:tcPr>
                    <a:solidFill>
                      <a:srgbClr val="F79646"/>
                    </a:solidFill>
                  </a:tcPr>
                </a:tc>
                <a:tc>
                  <a:txBody>
                    <a:bodyPr/>
                    <a:lstStyle/>
                    <a:p>
                      <a:pPr algn="ctr"/>
                      <a:r>
                        <a:rPr lang="en-US" sz="1400" b="0" dirty="0" smtClean="0">
                          <a:solidFill>
                            <a:srgbClr val="000000"/>
                          </a:solidFill>
                        </a:rPr>
                        <a:t>How have I addressed this in the improvement task?</a:t>
                      </a:r>
                      <a:endParaRPr lang="en-US" sz="1400" b="0" dirty="0">
                        <a:solidFill>
                          <a:srgbClr val="000000"/>
                        </a:solidFill>
                      </a:endParaRPr>
                    </a:p>
                  </a:txBody>
                  <a:tcPr>
                    <a:solidFill>
                      <a:srgbClr val="F79646"/>
                    </a:solidFill>
                  </a:tcPr>
                </a:tc>
                <a:tc>
                  <a:txBody>
                    <a:bodyPr/>
                    <a:lstStyle/>
                    <a:p>
                      <a:pPr algn="ctr"/>
                      <a:r>
                        <a:rPr lang="en-US" sz="1400" b="0" dirty="0" smtClean="0">
                          <a:solidFill>
                            <a:srgbClr val="000000"/>
                          </a:solidFill>
                        </a:rPr>
                        <a:t>Teacher:</a:t>
                      </a:r>
                    </a:p>
                    <a:p>
                      <a:pPr algn="ctr"/>
                      <a:r>
                        <a:rPr lang="en-US" sz="1400" b="0" dirty="0" smtClean="0">
                          <a:solidFill>
                            <a:srgbClr val="000000"/>
                          </a:solidFill>
                        </a:rPr>
                        <a:t>Has</a:t>
                      </a:r>
                      <a:r>
                        <a:rPr lang="en-US" sz="1400" b="0" baseline="0" dirty="0" smtClean="0">
                          <a:solidFill>
                            <a:srgbClr val="000000"/>
                          </a:solidFill>
                        </a:rPr>
                        <a:t> this been achieved?</a:t>
                      </a:r>
                      <a:endParaRPr lang="en-US" sz="1400" b="0" dirty="0">
                        <a:solidFill>
                          <a:srgbClr val="000000"/>
                        </a:solidFill>
                      </a:endParaRPr>
                    </a:p>
                  </a:txBody>
                  <a:tcPr>
                    <a:solidFill>
                      <a:srgbClr val="F79646"/>
                    </a:solidFill>
                  </a:tcPr>
                </a:tc>
              </a:tr>
              <a:tr h="370840">
                <a:tc>
                  <a:txBody>
                    <a:bodyPr/>
                    <a:lstStyle/>
                    <a:p>
                      <a:pPr algn="ctr"/>
                      <a:endParaRPr lang="en-US" b="0">
                        <a:solidFill>
                          <a:srgbClr val="000000"/>
                        </a:solidFill>
                      </a:endParaRPr>
                    </a:p>
                  </a:txBody>
                  <a:tcPr>
                    <a:solidFill>
                      <a:srgbClr val="F79646"/>
                    </a:solidFill>
                  </a:tcPr>
                </a:tc>
                <a:tc>
                  <a:txBody>
                    <a:bodyPr/>
                    <a:lstStyle/>
                    <a:p>
                      <a:pPr algn="ctr"/>
                      <a:endParaRPr lang="en-US" b="0" dirty="0">
                        <a:solidFill>
                          <a:srgbClr val="000000"/>
                        </a:solidFill>
                      </a:endParaRPr>
                    </a:p>
                  </a:txBody>
                  <a:tcPr>
                    <a:solidFill>
                      <a:srgbClr val="F79646"/>
                    </a:solidFill>
                  </a:tcPr>
                </a:tc>
                <a:tc>
                  <a:txBody>
                    <a:bodyPr/>
                    <a:lstStyle/>
                    <a:p>
                      <a:pPr algn="ctr"/>
                      <a:endParaRPr lang="en-US" b="0" dirty="0">
                        <a:solidFill>
                          <a:srgbClr val="000000"/>
                        </a:solidFill>
                      </a:endParaRPr>
                    </a:p>
                  </a:txBody>
                  <a:tcPr>
                    <a:solidFill>
                      <a:srgbClr val="F79646"/>
                    </a:solidFill>
                  </a:tcPr>
                </a:tc>
                <a:tc>
                  <a:txBody>
                    <a:bodyPr/>
                    <a:lstStyle/>
                    <a:p>
                      <a:pPr algn="ctr"/>
                      <a:endParaRPr lang="en-US" b="0" dirty="0">
                        <a:solidFill>
                          <a:srgbClr val="000000"/>
                        </a:solidFill>
                      </a:endParaRPr>
                    </a:p>
                  </a:txBody>
                  <a:tcPr>
                    <a:solidFill>
                      <a:srgbClr val="F79646"/>
                    </a:solidFill>
                  </a:tcPr>
                </a:tc>
              </a:tr>
            </a:tbl>
          </a:graphicData>
        </a:graphic>
      </p:graphicFrame>
    </p:spTree>
    <p:extLst>
      <p:ext uri="{BB962C8B-B14F-4D97-AF65-F5344CB8AC3E}">
        <p14:creationId xmlns:p14="http://schemas.microsoft.com/office/powerpoint/2010/main" val="299191260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475</TotalTime>
  <Words>1537</Words>
  <Application>Microsoft Macintosh PowerPoint</Application>
  <PresentationFormat>On-screen Show (4:3)</PresentationFormat>
  <Paragraphs>182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Strategies for Quick and Effective Feedback</vt:lpstr>
      <vt:lpstr>Types of Feedback (Hattie)</vt:lpstr>
      <vt:lpstr>Hattie’s Research</vt:lpstr>
      <vt:lpstr>Giving good feedback “[It] is considered as feedback only when it is used to alter the gap.” Royce Sadler </vt:lpstr>
      <vt:lpstr>“Marking is an act of Love” Phil Beadle How to Teach</vt:lpstr>
      <vt:lpstr>Good feedback is matched to the task and involves more work for the student than the teacher</vt:lpstr>
      <vt:lpstr>Use feedback at the right time</vt:lpstr>
      <vt:lpstr>Ensure improvement strategies are useful </vt:lpstr>
      <vt:lpstr>Feedback is wasted without feed forward</vt:lpstr>
      <vt:lpstr>Feedback should be followed by teacher action</vt:lpstr>
      <vt:lpstr>Expect more</vt:lpstr>
      <vt:lpstr>Save Time on ‘close the gap’ Marking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Strategies for Quick and Effective S&amp;C Marking</dc:title>
  <dc:creator>Ruth Powley</dc:creator>
  <cp:lastModifiedBy>Ruth Powley</cp:lastModifiedBy>
  <cp:revision>44</cp:revision>
  <cp:lastPrinted>2014-10-11T08:19:32Z</cp:lastPrinted>
  <dcterms:created xsi:type="dcterms:W3CDTF">2014-09-26T13:40:03Z</dcterms:created>
  <dcterms:modified xsi:type="dcterms:W3CDTF">2014-11-11T14:20:36Z</dcterms:modified>
</cp:coreProperties>
</file>