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1" r:id="rId4"/>
    <p:sldId id="258" r:id="rId5"/>
    <p:sldId id="289" r:id="rId6"/>
    <p:sldId id="280" r:id="rId7"/>
    <p:sldId id="281" r:id="rId8"/>
    <p:sldId id="283" r:id="rId9"/>
    <p:sldId id="268" r:id="rId10"/>
    <p:sldId id="270" r:id="rId11"/>
    <p:sldId id="271" r:id="rId12"/>
    <p:sldId id="259" r:id="rId13"/>
    <p:sldId id="272" r:id="rId14"/>
    <p:sldId id="261" r:id="rId15"/>
    <p:sldId id="290" r:id="rId16"/>
    <p:sldId id="285" r:id="rId17"/>
    <p:sldId id="279" r:id="rId18"/>
    <p:sldId id="278" r:id="rId19"/>
    <p:sldId id="262" r:id="rId20"/>
    <p:sldId id="274" r:id="rId21"/>
    <p:sldId id="263" r:id="rId22"/>
    <p:sldId id="282" r:id="rId23"/>
    <p:sldId id="276" r:id="rId24"/>
    <p:sldId id="286" r:id="rId25"/>
    <p:sldId id="288" r:id="rId26"/>
    <p:sldId id="275" r:id="rId27"/>
    <p:sldId id="277" r:id="rId28"/>
    <p:sldId id="265" r:id="rId29"/>
    <p:sldId id="266" r:id="rId30"/>
    <p:sldId id="269" r:id="rId31"/>
    <p:sldId id="287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6FFF"/>
    <a:srgbClr val="37E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3416" y="-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E30E5-C588-234B-A4CF-45DC6744F15C}" type="doc">
      <dgm:prSet loTypeId="urn:microsoft.com/office/officeart/2005/8/layout/radial6" loCatId="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FC8FB44F-2164-3D42-95C3-B9B3762D6EBF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smtClean="0"/>
            <a:t>1. Grow your discipline qualities</a:t>
          </a:r>
          <a:endParaRPr lang="en-US" sz="2400" b="1" dirty="0" smtClean="0"/>
        </a:p>
      </dgm:t>
    </dgm:pt>
    <dgm:pt modelId="{09D99AC3-8C96-9C4E-98E8-4287DEE98F58}" type="parTrans" cxnId="{1D26ED33-4B52-E847-BA52-D09C24A8A23A}">
      <dgm:prSet/>
      <dgm:spPr/>
      <dgm:t>
        <a:bodyPr/>
        <a:lstStyle/>
        <a:p>
          <a:endParaRPr lang="en-US"/>
        </a:p>
      </dgm:t>
    </dgm:pt>
    <dgm:pt modelId="{10978324-98AB-7B48-9EA6-B991B19F418B}" type="sibTrans" cxnId="{1D26ED33-4B52-E847-BA52-D09C24A8A23A}">
      <dgm:prSet/>
      <dgm:spPr/>
      <dgm:t>
        <a:bodyPr/>
        <a:lstStyle/>
        <a:p>
          <a:endParaRPr lang="en-US"/>
        </a:p>
      </dgm:t>
    </dgm:pt>
    <dgm:pt modelId="{B4BA9C6A-0048-BB4F-B545-699515B9CC87}">
      <dgm:prSet phldrT="[Text]" custT="1"/>
      <dgm:spPr/>
      <dgm:t>
        <a:bodyPr/>
        <a:lstStyle/>
        <a:p>
          <a:r>
            <a:rPr lang="en-US" sz="1800" dirty="0" smtClean="0"/>
            <a:t>Calm and Controlled</a:t>
          </a:r>
          <a:endParaRPr lang="en-US" sz="1800" dirty="0"/>
        </a:p>
      </dgm:t>
    </dgm:pt>
    <dgm:pt modelId="{8099C600-9D70-D447-B925-C2E1A51682DC}" type="parTrans" cxnId="{0E22BB41-8896-E54C-B1B0-61A4D46FE1B1}">
      <dgm:prSet/>
      <dgm:spPr/>
      <dgm:t>
        <a:bodyPr/>
        <a:lstStyle/>
        <a:p>
          <a:endParaRPr lang="en-US"/>
        </a:p>
      </dgm:t>
    </dgm:pt>
    <dgm:pt modelId="{39482475-AAAD-F545-8B9A-2C5EC406820F}" type="sibTrans" cxnId="{0E22BB41-8896-E54C-B1B0-61A4D46FE1B1}">
      <dgm:prSet/>
      <dgm:spPr/>
      <dgm:t>
        <a:bodyPr/>
        <a:lstStyle/>
        <a:p>
          <a:endParaRPr lang="en-US"/>
        </a:p>
      </dgm:t>
    </dgm:pt>
    <dgm:pt modelId="{BC329CB0-3CEE-904E-B30F-57DCC941E92F}">
      <dgm:prSet phldrT="[Text]" custT="1"/>
      <dgm:spPr/>
      <dgm:t>
        <a:bodyPr/>
        <a:lstStyle/>
        <a:p>
          <a:r>
            <a:rPr lang="en-US" sz="1800" dirty="0" smtClean="0"/>
            <a:t>Assertive &amp; Firm</a:t>
          </a:r>
        </a:p>
        <a:p>
          <a:r>
            <a:rPr lang="en-US" sz="1400" dirty="0" smtClean="0"/>
            <a:t>(not passive or aggressive)</a:t>
          </a:r>
          <a:endParaRPr lang="en-US" sz="1400" dirty="0"/>
        </a:p>
      </dgm:t>
    </dgm:pt>
    <dgm:pt modelId="{95EE241C-D1C8-EC43-A389-488988C8E2BB}" type="parTrans" cxnId="{2EFD61A0-3334-6C44-B303-030E9613E8A5}">
      <dgm:prSet/>
      <dgm:spPr/>
      <dgm:t>
        <a:bodyPr/>
        <a:lstStyle/>
        <a:p>
          <a:endParaRPr lang="en-US"/>
        </a:p>
      </dgm:t>
    </dgm:pt>
    <dgm:pt modelId="{A9216271-9CDB-C249-89EA-BD62316B3DE5}" type="sibTrans" cxnId="{2EFD61A0-3334-6C44-B303-030E9613E8A5}">
      <dgm:prSet/>
      <dgm:spPr/>
      <dgm:t>
        <a:bodyPr/>
        <a:lstStyle/>
        <a:p>
          <a:endParaRPr lang="en-US"/>
        </a:p>
      </dgm:t>
    </dgm:pt>
    <dgm:pt modelId="{B4DDC16A-CA6F-C944-915D-DA4EA4BC27B7}">
      <dgm:prSet phldrT="[Text]" custT="1"/>
      <dgm:spPr/>
      <dgm:t>
        <a:bodyPr/>
        <a:lstStyle/>
        <a:p>
          <a:r>
            <a:rPr lang="en-US" sz="1800" dirty="0" smtClean="0"/>
            <a:t>Clear</a:t>
          </a:r>
        </a:p>
        <a:p>
          <a:r>
            <a:rPr lang="en-US" sz="1800" dirty="0" smtClean="0"/>
            <a:t>(</a:t>
          </a:r>
          <a:r>
            <a:rPr lang="en-US" sz="1800" dirty="0" err="1" smtClean="0"/>
            <a:t>Organised</a:t>
          </a:r>
          <a:r>
            <a:rPr lang="en-US" sz="1800" dirty="0" smtClean="0"/>
            <a:t>) </a:t>
          </a:r>
          <a:endParaRPr lang="en-US" sz="1800" dirty="0"/>
        </a:p>
      </dgm:t>
    </dgm:pt>
    <dgm:pt modelId="{1BE7BF51-FB53-0545-A809-FAD7B2A7B0B7}" type="parTrans" cxnId="{F333508F-0113-1C48-95EA-3B2C578ED29B}">
      <dgm:prSet/>
      <dgm:spPr/>
      <dgm:t>
        <a:bodyPr/>
        <a:lstStyle/>
        <a:p>
          <a:endParaRPr lang="en-US"/>
        </a:p>
      </dgm:t>
    </dgm:pt>
    <dgm:pt modelId="{6CBA2CC7-A09E-9A49-8BE5-B6C2575EDF3D}" type="sibTrans" cxnId="{F333508F-0113-1C48-95EA-3B2C578ED29B}">
      <dgm:prSet/>
      <dgm:spPr/>
      <dgm:t>
        <a:bodyPr/>
        <a:lstStyle/>
        <a:p>
          <a:endParaRPr lang="en-US"/>
        </a:p>
      </dgm:t>
    </dgm:pt>
    <dgm:pt modelId="{D928C3AF-0A0E-DD48-8E82-A1534B50FA16}">
      <dgm:prSet phldrT="[Text]" custT="1"/>
      <dgm:spPr/>
      <dgm:t>
        <a:bodyPr/>
        <a:lstStyle/>
        <a:p>
          <a:r>
            <a:rPr lang="en-US" sz="1800" dirty="0" smtClean="0"/>
            <a:t>Keen sense of justice</a:t>
          </a:r>
          <a:endParaRPr lang="en-US" sz="1800" dirty="0"/>
        </a:p>
      </dgm:t>
    </dgm:pt>
    <dgm:pt modelId="{BC9457DE-5BE6-404F-8B57-A0BD5C64B2AD}" type="parTrans" cxnId="{D20211EE-5189-2A48-A4A5-0F5159021119}">
      <dgm:prSet/>
      <dgm:spPr/>
      <dgm:t>
        <a:bodyPr/>
        <a:lstStyle/>
        <a:p>
          <a:endParaRPr lang="en-US"/>
        </a:p>
      </dgm:t>
    </dgm:pt>
    <dgm:pt modelId="{D78F17B5-4A4E-E04A-9394-05254CB2CA46}" type="sibTrans" cxnId="{D20211EE-5189-2A48-A4A5-0F5159021119}">
      <dgm:prSet/>
      <dgm:spPr/>
      <dgm:t>
        <a:bodyPr/>
        <a:lstStyle/>
        <a:p>
          <a:endParaRPr lang="en-US"/>
        </a:p>
      </dgm:t>
    </dgm:pt>
    <dgm:pt modelId="{07598A53-3D94-3D4B-8D52-3FF0728C1EE1}">
      <dgm:prSet custT="1"/>
      <dgm:spPr/>
      <dgm:t>
        <a:bodyPr/>
        <a:lstStyle/>
        <a:p>
          <a:r>
            <a:rPr lang="en-US" sz="1800" dirty="0" smtClean="0"/>
            <a:t>Tenacious</a:t>
          </a:r>
        </a:p>
        <a:p>
          <a:r>
            <a:rPr lang="en-US" sz="1800" dirty="0" smtClean="0"/>
            <a:t>(</a:t>
          </a:r>
          <a:r>
            <a:rPr lang="en-US" sz="1800" dirty="0" err="1" smtClean="0"/>
            <a:t>Organised</a:t>
          </a:r>
          <a:r>
            <a:rPr lang="en-US" sz="1800" dirty="0" smtClean="0"/>
            <a:t>)</a:t>
          </a:r>
          <a:endParaRPr lang="en-US" sz="1800" dirty="0"/>
        </a:p>
      </dgm:t>
    </dgm:pt>
    <dgm:pt modelId="{754ED7AA-B325-644A-BE6F-9140D1E91D31}" type="parTrans" cxnId="{370C5948-E2E9-E04B-90D5-DE9FADDE8724}">
      <dgm:prSet/>
      <dgm:spPr/>
      <dgm:t>
        <a:bodyPr/>
        <a:lstStyle/>
        <a:p>
          <a:endParaRPr lang="en-US"/>
        </a:p>
      </dgm:t>
    </dgm:pt>
    <dgm:pt modelId="{1D60D19C-781F-3640-A64C-C966818F1DB0}" type="sibTrans" cxnId="{370C5948-E2E9-E04B-90D5-DE9FADDE8724}">
      <dgm:prSet/>
      <dgm:spPr/>
      <dgm:t>
        <a:bodyPr/>
        <a:lstStyle/>
        <a:p>
          <a:endParaRPr lang="en-US"/>
        </a:p>
      </dgm:t>
    </dgm:pt>
    <dgm:pt modelId="{887D78F8-6ABC-7E46-BDA9-C423F7C26A49}">
      <dgm:prSet custT="1"/>
      <dgm:spPr/>
      <dgm:t>
        <a:bodyPr/>
        <a:lstStyle/>
        <a:p>
          <a:r>
            <a:rPr lang="en-US" sz="1800" dirty="0" smtClean="0"/>
            <a:t>High Expectations</a:t>
          </a:r>
          <a:endParaRPr lang="en-US" sz="1800" dirty="0"/>
        </a:p>
      </dgm:t>
    </dgm:pt>
    <dgm:pt modelId="{4EC0C199-4F43-A348-8262-C99A8CEB99EC}" type="parTrans" cxnId="{3A67A013-0B00-034C-9C02-C35466DB996E}">
      <dgm:prSet/>
      <dgm:spPr/>
      <dgm:t>
        <a:bodyPr/>
        <a:lstStyle/>
        <a:p>
          <a:endParaRPr lang="en-US"/>
        </a:p>
      </dgm:t>
    </dgm:pt>
    <dgm:pt modelId="{20842240-3403-A145-9984-A95EE269D939}" type="sibTrans" cxnId="{3A67A013-0B00-034C-9C02-C35466DB996E}">
      <dgm:prSet/>
      <dgm:spPr/>
      <dgm:t>
        <a:bodyPr/>
        <a:lstStyle/>
        <a:p>
          <a:endParaRPr lang="en-US"/>
        </a:p>
      </dgm:t>
    </dgm:pt>
    <dgm:pt modelId="{9C34A16E-E782-7844-82B7-AEA2198D4AC1}">
      <dgm:prSet custT="1"/>
      <dgm:spPr/>
      <dgm:t>
        <a:bodyPr/>
        <a:lstStyle/>
        <a:p>
          <a:r>
            <a:rPr lang="en-US" sz="1800" dirty="0" smtClean="0"/>
            <a:t>Warm</a:t>
          </a:r>
          <a:endParaRPr lang="en-US" sz="1800" dirty="0"/>
        </a:p>
      </dgm:t>
    </dgm:pt>
    <dgm:pt modelId="{264E0A79-8F3C-6F47-8982-2D5CE778D767}" type="parTrans" cxnId="{AC2D3705-3DE3-F34E-8D1A-6C16099B0324}">
      <dgm:prSet/>
      <dgm:spPr/>
      <dgm:t>
        <a:bodyPr/>
        <a:lstStyle/>
        <a:p>
          <a:endParaRPr lang="en-US"/>
        </a:p>
      </dgm:t>
    </dgm:pt>
    <dgm:pt modelId="{5D073E9A-12AC-6748-B684-3146DE604966}" type="sibTrans" cxnId="{AC2D3705-3DE3-F34E-8D1A-6C16099B0324}">
      <dgm:prSet/>
      <dgm:spPr/>
      <dgm:t>
        <a:bodyPr/>
        <a:lstStyle/>
        <a:p>
          <a:endParaRPr lang="en-US"/>
        </a:p>
      </dgm:t>
    </dgm:pt>
    <dgm:pt modelId="{1738E221-2EF1-E94D-B6CD-940E56B426AF}" type="pres">
      <dgm:prSet presAssocID="{E29E30E5-C588-234B-A4CF-45DC6744F15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1AAFCC-09BB-E54D-BC81-D472832CE542}" type="pres">
      <dgm:prSet presAssocID="{FC8FB44F-2164-3D42-95C3-B9B3762D6EBF}" presName="centerShape" presStyleLbl="node0" presStyleIdx="0" presStyleCnt="1" custScaleX="168853" custScaleY="147047" custLinFactNeighborX="-1578" custLinFactNeighborY="-1579"/>
      <dgm:spPr/>
      <dgm:t>
        <a:bodyPr/>
        <a:lstStyle/>
        <a:p>
          <a:endParaRPr lang="en-US"/>
        </a:p>
      </dgm:t>
    </dgm:pt>
    <dgm:pt modelId="{0C067EE5-5431-C046-A2C3-E07AB604F681}" type="pres">
      <dgm:prSet presAssocID="{B4BA9C6A-0048-BB4F-B545-699515B9CC87}" presName="node" presStyleLbl="node1" presStyleIdx="0" presStyleCnt="7" custScaleX="1165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17522F-2CFD-BA48-A41C-8F068FDB8091}" type="pres">
      <dgm:prSet presAssocID="{B4BA9C6A-0048-BB4F-B545-699515B9CC87}" presName="dummy" presStyleCnt="0"/>
      <dgm:spPr/>
      <dgm:t>
        <a:bodyPr/>
        <a:lstStyle/>
        <a:p>
          <a:endParaRPr lang="en-US"/>
        </a:p>
      </dgm:t>
    </dgm:pt>
    <dgm:pt modelId="{F2CA965D-A8D0-6F47-9A7E-FF6DB4D8CAEF}" type="pres">
      <dgm:prSet presAssocID="{39482475-AAAD-F545-8B9A-2C5EC406820F}" presName="sibTrans" presStyleLbl="sibTrans2D1" presStyleIdx="0" presStyleCnt="7"/>
      <dgm:spPr/>
      <dgm:t>
        <a:bodyPr/>
        <a:lstStyle/>
        <a:p>
          <a:endParaRPr lang="en-US"/>
        </a:p>
      </dgm:t>
    </dgm:pt>
    <dgm:pt modelId="{46F160EE-82BF-0F46-A143-59ABD5DF7EAF}" type="pres">
      <dgm:prSet presAssocID="{887D78F8-6ABC-7E46-BDA9-C423F7C26A49}" presName="node" presStyleLbl="node1" presStyleIdx="1" presStyleCnt="7" custScaleX="143011" custScaleY="112279" custRadScaleRad="112496" custRadScaleInc="21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11F320-A38A-3A44-BE74-45B3D63CD1DA}" type="pres">
      <dgm:prSet presAssocID="{887D78F8-6ABC-7E46-BDA9-C423F7C26A49}" presName="dummy" presStyleCnt="0"/>
      <dgm:spPr/>
      <dgm:t>
        <a:bodyPr/>
        <a:lstStyle/>
        <a:p>
          <a:endParaRPr lang="en-US"/>
        </a:p>
      </dgm:t>
    </dgm:pt>
    <dgm:pt modelId="{CEF25E84-FCD0-5B4F-9149-322A632D8C61}" type="pres">
      <dgm:prSet presAssocID="{20842240-3403-A145-9984-A95EE269D939}" presName="sibTrans" presStyleLbl="sibTrans2D1" presStyleIdx="1" presStyleCnt="7"/>
      <dgm:spPr/>
      <dgm:t>
        <a:bodyPr/>
        <a:lstStyle/>
        <a:p>
          <a:endParaRPr lang="en-US"/>
        </a:p>
      </dgm:t>
    </dgm:pt>
    <dgm:pt modelId="{1919CC19-E233-6847-B3A5-5C9D2CCA55AC}" type="pres">
      <dgm:prSet presAssocID="{BC329CB0-3CEE-904E-B30F-57DCC941E92F}" presName="node" presStyleLbl="node1" presStyleIdx="2" presStyleCnt="7" custScaleX="123006" custScaleY="127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B82B31-1D95-224F-9CDC-C91D3D329F79}" type="pres">
      <dgm:prSet presAssocID="{BC329CB0-3CEE-904E-B30F-57DCC941E92F}" presName="dummy" presStyleCnt="0"/>
      <dgm:spPr/>
      <dgm:t>
        <a:bodyPr/>
        <a:lstStyle/>
        <a:p>
          <a:endParaRPr lang="en-US"/>
        </a:p>
      </dgm:t>
    </dgm:pt>
    <dgm:pt modelId="{9F28B554-58F0-5748-AA8D-BA6599FBF9D6}" type="pres">
      <dgm:prSet presAssocID="{A9216271-9CDB-C249-89EA-BD62316B3DE5}" presName="sibTrans" presStyleLbl="sibTrans2D1" presStyleIdx="2" presStyleCnt="7"/>
      <dgm:spPr/>
      <dgm:t>
        <a:bodyPr/>
        <a:lstStyle/>
        <a:p>
          <a:endParaRPr lang="en-US"/>
        </a:p>
      </dgm:t>
    </dgm:pt>
    <dgm:pt modelId="{331E9E1B-EB76-8243-B65A-A9750D7A71E7}" type="pres">
      <dgm:prSet presAssocID="{B4DDC16A-CA6F-C944-915D-DA4EA4BC27B7}" presName="node" presStyleLbl="node1" presStyleIdx="3" presStyleCnt="7" custScaleX="128354" custScaleY="1005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5BF9-D5FC-A546-84F4-C0CF9DF352E6}" type="pres">
      <dgm:prSet presAssocID="{B4DDC16A-CA6F-C944-915D-DA4EA4BC27B7}" presName="dummy" presStyleCnt="0"/>
      <dgm:spPr/>
      <dgm:t>
        <a:bodyPr/>
        <a:lstStyle/>
        <a:p>
          <a:endParaRPr lang="en-US"/>
        </a:p>
      </dgm:t>
    </dgm:pt>
    <dgm:pt modelId="{228D8037-D465-F14F-9469-12735A589851}" type="pres">
      <dgm:prSet presAssocID="{6CBA2CC7-A09E-9A49-8BE5-B6C2575EDF3D}" presName="sibTrans" presStyleLbl="sibTrans2D1" presStyleIdx="3" presStyleCnt="7"/>
      <dgm:spPr/>
      <dgm:t>
        <a:bodyPr/>
        <a:lstStyle/>
        <a:p>
          <a:endParaRPr lang="en-US"/>
        </a:p>
      </dgm:t>
    </dgm:pt>
    <dgm:pt modelId="{B7F7C766-92A0-6344-BC16-5E4E2A44426F}" type="pres">
      <dgm:prSet presAssocID="{07598A53-3D94-3D4B-8D52-3FF0728C1EE1}" presName="node" presStyleLbl="node1" presStyleIdx="4" presStyleCnt="7" custScaleX="134054" custScaleY="100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59E78-D146-074D-9F9E-6251FE14195B}" type="pres">
      <dgm:prSet presAssocID="{07598A53-3D94-3D4B-8D52-3FF0728C1EE1}" presName="dummy" presStyleCnt="0"/>
      <dgm:spPr/>
      <dgm:t>
        <a:bodyPr/>
        <a:lstStyle/>
        <a:p>
          <a:endParaRPr lang="en-US"/>
        </a:p>
      </dgm:t>
    </dgm:pt>
    <dgm:pt modelId="{5541EF1A-D2ED-D849-9159-DAB5C9925CCC}" type="pres">
      <dgm:prSet presAssocID="{1D60D19C-781F-3640-A64C-C966818F1DB0}" presName="sibTrans" presStyleLbl="sibTrans2D1" presStyleIdx="4" presStyleCnt="7"/>
      <dgm:spPr/>
      <dgm:t>
        <a:bodyPr/>
        <a:lstStyle/>
        <a:p>
          <a:endParaRPr lang="en-US"/>
        </a:p>
      </dgm:t>
    </dgm:pt>
    <dgm:pt modelId="{8BD5119B-F66F-DE4B-AACD-B716882AD952}" type="pres">
      <dgm:prSet presAssocID="{D928C3AF-0A0E-DD48-8E82-A1534B50FA1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7BDB5-633F-6C40-B5D3-39179AB0E5CB}" type="pres">
      <dgm:prSet presAssocID="{D928C3AF-0A0E-DD48-8E82-A1534B50FA16}" presName="dummy" presStyleCnt="0"/>
      <dgm:spPr/>
      <dgm:t>
        <a:bodyPr/>
        <a:lstStyle/>
        <a:p>
          <a:endParaRPr lang="en-US"/>
        </a:p>
      </dgm:t>
    </dgm:pt>
    <dgm:pt modelId="{4D6639EA-5409-A847-A18F-BFDBC60A8300}" type="pres">
      <dgm:prSet presAssocID="{D78F17B5-4A4E-E04A-9394-05254CB2CA46}" presName="sibTrans" presStyleLbl="sibTrans2D1" presStyleIdx="5" presStyleCnt="7"/>
      <dgm:spPr/>
      <dgm:t>
        <a:bodyPr/>
        <a:lstStyle/>
        <a:p>
          <a:endParaRPr lang="en-US"/>
        </a:p>
      </dgm:t>
    </dgm:pt>
    <dgm:pt modelId="{73020BE6-EF63-C245-A0AB-3D6F3005CC65}" type="pres">
      <dgm:prSet presAssocID="{9C34A16E-E782-7844-82B7-AEA2198D4AC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F8D77-FAAA-5E43-8188-B5570450668A}" type="pres">
      <dgm:prSet presAssocID="{9C34A16E-E782-7844-82B7-AEA2198D4AC1}" presName="dummy" presStyleCnt="0"/>
      <dgm:spPr/>
      <dgm:t>
        <a:bodyPr/>
        <a:lstStyle/>
        <a:p>
          <a:endParaRPr lang="en-US"/>
        </a:p>
      </dgm:t>
    </dgm:pt>
    <dgm:pt modelId="{098C5041-73BF-6444-8529-A4A2B32CBD84}" type="pres">
      <dgm:prSet presAssocID="{5D073E9A-12AC-6748-B684-3146DE604966}" presName="sibTrans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D4679EE5-03D3-5B42-B69B-A15AF97E3C7E}" type="presOf" srcId="{B4BA9C6A-0048-BB4F-B545-699515B9CC87}" destId="{0C067EE5-5431-C046-A2C3-E07AB604F681}" srcOrd="0" destOrd="0" presId="urn:microsoft.com/office/officeart/2005/8/layout/radial6"/>
    <dgm:cxn modelId="{D20211EE-5189-2A48-A4A5-0F5159021119}" srcId="{FC8FB44F-2164-3D42-95C3-B9B3762D6EBF}" destId="{D928C3AF-0A0E-DD48-8E82-A1534B50FA16}" srcOrd="5" destOrd="0" parTransId="{BC9457DE-5BE6-404F-8B57-A0BD5C64B2AD}" sibTransId="{D78F17B5-4A4E-E04A-9394-05254CB2CA46}"/>
    <dgm:cxn modelId="{99EBF0CA-43F4-A54C-878B-460664057E91}" type="presOf" srcId="{FC8FB44F-2164-3D42-95C3-B9B3762D6EBF}" destId="{671AAFCC-09BB-E54D-BC81-D472832CE542}" srcOrd="0" destOrd="0" presId="urn:microsoft.com/office/officeart/2005/8/layout/radial6"/>
    <dgm:cxn modelId="{F333508F-0113-1C48-95EA-3B2C578ED29B}" srcId="{FC8FB44F-2164-3D42-95C3-B9B3762D6EBF}" destId="{B4DDC16A-CA6F-C944-915D-DA4EA4BC27B7}" srcOrd="3" destOrd="0" parTransId="{1BE7BF51-FB53-0545-A809-FAD7B2A7B0B7}" sibTransId="{6CBA2CC7-A09E-9A49-8BE5-B6C2575EDF3D}"/>
    <dgm:cxn modelId="{3A67A013-0B00-034C-9C02-C35466DB996E}" srcId="{FC8FB44F-2164-3D42-95C3-B9B3762D6EBF}" destId="{887D78F8-6ABC-7E46-BDA9-C423F7C26A49}" srcOrd="1" destOrd="0" parTransId="{4EC0C199-4F43-A348-8262-C99A8CEB99EC}" sibTransId="{20842240-3403-A145-9984-A95EE269D939}"/>
    <dgm:cxn modelId="{0F34F7DA-4819-5D4D-82D3-53C643973467}" type="presOf" srcId="{E29E30E5-C588-234B-A4CF-45DC6744F15C}" destId="{1738E221-2EF1-E94D-B6CD-940E56B426AF}" srcOrd="0" destOrd="0" presId="urn:microsoft.com/office/officeart/2005/8/layout/radial6"/>
    <dgm:cxn modelId="{CA5D5B54-D46E-C248-97A2-B9AA8C08ED8E}" type="presOf" srcId="{1D60D19C-781F-3640-A64C-C966818F1DB0}" destId="{5541EF1A-D2ED-D849-9159-DAB5C9925CCC}" srcOrd="0" destOrd="0" presId="urn:microsoft.com/office/officeart/2005/8/layout/radial6"/>
    <dgm:cxn modelId="{1D26ED33-4B52-E847-BA52-D09C24A8A23A}" srcId="{E29E30E5-C588-234B-A4CF-45DC6744F15C}" destId="{FC8FB44F-2164-3D42-95C3-B9B3762D6EBF}" srcOrd="0" destOrd="0" parTransId="{09D99AC3-8C96-9C4E-98E8-4287DEE98F58}" sibTransId="{10978324-98AB-7B48-9EA6-B991B19F418B}"/>
    <dgm:cxn modelId="{88455582-796B-B34E-AEFB-AEEF3ADE4BD7}" type="presOf" srcId="{D928C3AF-0A0E-DD48-8E82-A1534B50FA16}" destId="{8BD5119B-F66F-DE4B-AACD-B716882AD952}" srcOrd="0" destOrd="0" presId="urn:microsoft.com/office/officeart/2005/8/layout/radial6"/>
    <dgm:cxn modelId="{2EFD61A0-3334-6C44-B303-030E9613E8A5}" srcId="{FC8FB44F-2164-3D42-95C3-B9B3762D6EBF}" destId="{BC329CB0-3CEE-904E-B30F-57DCC941E92F}" srcOrd="2" destOrd="0" parTransId="{95EE241C-D1C8-EC43-A389-488988C8E2BB}" sibTransId="{A9216271-9CDB-C249-89EA-BD62316B3DE5}"/>
    <dgm:cxn modelId="{425F70EA-82DF-A845-8DDE-5EDB82205B8D}" type="presOf" srcId="{887D78F8-6ABC-7E46-BDA9-C423F7C26A49}" destId="{46F160EE-82BF-0F46-A143-59ABD5DF7EAF}" srcOrd="0" destOrd="0" presId="urn:microsoft.com/office/officeart/2005/8/layout/radial6"/>
    <dgm:cxn modelId="{681EC4C9-0585-AE40-93A6-D22B32D15EAB}" type="presOf" srcId="{5D073E9A-12AC-6748-B684-3146DE604966}" destId="{098C5041-73BF-6444-8529-A4A2B32CBD84}" srcOrd="0" destOrd="0" presId="urn:microsoft.com/office/officeart/2005/8/layout/radial6"/>
    <dgm:cxn modelId="{370C5948-E2E9-E04B-90D5-DE9FADDE8724}" srcId="{FC8FB44F-2164-3D42-95C3-B9B3762D6EBF}" destId="{07598A53-3D94-3D4B-8D52-3FF0728C1EE1}" srcOrd="4" destOrd="0" parTransId="{754ED7AA-B325-644A-BE6F-9140D1E91D31}" sibTransId="{1D60D19C-781F-3640-A64C-C966818F1DB0}"/>
    <dgm:cxn modelId="{AC2D3705-3DE3-F34E-8D1A-6C16099B0324}" srcId="{FC8FB44F-2164-3D42-95C3-B9B3762D6EBF}" destId="{9C34A16E-E782-7844-82B7-AEA2198D4AC1}" srcOrd="6" destOrd="0" parTransId="{264E0A79-8F3C-6F47-8982-2D5CE778D767}" sibTransId="{5D073E9A-12AC-6748-B684-3146DE604966}"/>
    <dgm:cxn modelId="{A42E0E9C-0C27-EA49-A290-1A16420C21ED}" type="presOf" srcId="{07598A53-3D94-3D4B-8D52-3FF0728C1EE1}" destId="{B7F7C766-92A0-6344-BC16-5E4E2A44426F}" srcOrd="0" destOrd="0" presId="urn:microsoft.com/office/officeart/2005/8/layout/radial6"/>
    <dgm:cxn modelId="{C3AFD01C-776A-5D4B-ACA2-0E0CF23845E8}" type="presOf" srcId="{9C34A16E-E782-7844-82B7-AEA2198D4AC1}" destId="{73020BE6-EF63-C245-A0AB-3D6F3005CC65}" srcOrd="0" destOrd="0" presId="urn:microsoft.com/office/officeart/2005/8/layout/radial6"/>
    <dgm:cxn modelId="{94D31A1B-A184-DE4A-8F4B-9AABB6259ECD}" type="presOf" srcId="{A9216271-9CDB-C249-89EA-BD62316B3DE5}" destId="{9F28B554-58F0-5748-AA8D-BA6599FBF9D6}" srcOrd="0" destOrd="0" presId="urn:microsoft.com/office/officeart/2005/8/layout/radial6"/>
    <dgm:cxn modelId="{EA9FD82C-73B6-E84F-9A06-67088816E2E3}" type="presOf" srcId="{BC329CB0-3CEE-904E-B30F-57DCC941E92F}" destId="{1919CC19-E233-6847-B3A5-5C9D2CCA55AC}" srcOrd="0" destOrd="0" presId="urn:microsoft.com/office/officeart/2005/8/layout/radial6"/>
    <dgm:cxn modelId="{C21612AD-3C3C-514E-96EE-6C3F5FE304E3}" type="presOf" srcId="{6CBA2CC7-A09E-9A49-8BE5-B6C2575EDF3D}" destId="{228D8037-D465-F14F-9469-12735A589851}" srcOrd="0" destOrd="0" presId="urn:microsoft.com/office/officeart/2005/8/layout/radial6"/>
    <dgm:cxn modelId="{5253FD56-0A98-E84D-9A70-08C9D51E9955}" type="presOf" srcId="{20842240-3403-A145-9984-A95EE269D939}" destId="{CEF25E84-FCD0-5B4F-9149-322A632D8C61}" srcOrd="0" destOrd="0" presId="urn:microsoft.com/office/officeart/2005/8/layout/radial6"/>
    <dgm:cxn modelId="{0E22BB41-8896-E54C-B1B0-61A4D46FE1B1}" srcId="{FC8FB44F-2164-3D42-95C3-B9B3762D6EBF}" destId="{B4BA9C6A-0048-BB4F-B545-699515B9CC87}" srcOrd="0" destOrd="0" parTransId="{8099C600-9D70-D447-B925-C2E1A51682DC}" sibTransId="{39482475-AAAD-F545-8B9A-2C5EC406820F}"/>
    <dgm:cxn modelId="{AF12BD4F-1220-5F4E-A906-4D629CA949C8}" type="presOf" srcId="{D78F17B5-4A4E-E04A-9394-05254CB2CA46}" destId="{4D6639EA-5409-A847-A18F-BFDBC60A8300}" srcOrd="0" destOrd="0" presId="urn:microsoft.com/office/officeart/2005/8/layout/radial6"/>
    <dgm:cxn modelId="{D8663A00-DB07-8B42-BFDA-481A4F1871D1}" type="presOf" srcId="{39482475-AAAD-F545-8B9A-2C5EC406820F}" destId="{F2CA965D-A8D0-6F47-9A7E-FF6DB4D8CAEF}" srcOrd="0" destOrd="0" presId="urn:microsoft.com/office/officeart/2005/8/layout/radial6"/>
    <dgm:cxn modelId="{E2D9C636-2AB8-1849-9849-ECE0311651AC}" type="presOf" srcId="{B4DDC16A-CA6F-C944-915D-DA4EA4BC27B7}" destId="{331E9E1B-EB76-8243-B65A-A9750D7A71E7}" srcOrd="0" destOrd="0" presId="urn:microsoft.com/office/officeart/2005/8/layout/radial6"/>
    <dgm:cxn modelId="{B6B41F11-4F5E-804A-81D4-134FC2522559}" type="presParOf" srcId="{1738E221-2EF1-E94D-B6CD-940E56B426AF}" destId="{671AAFCC-09BB-E54D-BC81-D472832CE542}" srcOrd="0" destOrd="0" presId="urn:microsoft.com/office/officeart/2005/8/layout/radial6"/>
    <dgm:cxn modelId="{A0C097B9-8066-0143-89B0-473A0CEA41FA}" type="presParOf" srcId="{1738E221-2EF1-E94D-B6CD-940E56B426AF}" destId="{0C067EE5-5431-C046-A2C3-E07AB604F681}" srcOrd="1" destOrd="0" presId="urn:microsoft.com/office/officeart/2005/8/layout/radial6"/>
    <dgm:cxn modelId="{0B72F28A-7402-854F-BDC3-88269DC34ED1}" type="presParOf" srcId="{1738E221-2EF1-E94D-B6CD-940E56B426AF}" destId="{FB17522F-2CFD-BA48-A41C-8F068FDB8091}" srcOrd="2" destOrd="0" presId="urn:microsoft.com/office/officeart/2005/8/layout/radial6"/>
    <dgm:cxn modelId="{380A0893-2671-7249-A2B5-CB78ECA3433C}" type="presParOf" srcId="{1738E221-2EF1-E94D-B6CD-940E56B426AF}" destId="{F2CA965D-A8D0-6F47-9A7E-FF6DB4D8CAEF}" srcOrd="3" destOrd="0" presId="urn:microsoft.com/office/officeart/2005/8/layout/radial6"/>
    <dgm:cxn modelId="{3232DA48-A02E-0142-8990-4DE0A0C7DCAA}" type="presParOf" srcId="{1738E221-2EF1-E94D-B6CD-940E56B426AF}" destId="{46F160EE-82BF-0F46-A143-59ABD5DF7EAF}" srcOrd="4" destOrd="0" presId="urn:microsoft.com/office/officeart/2005/8/layout/radial6"/>
    <dgm:cxn modelId="{0F1CEE10-8D41-6348-B4B9-FE011CA5797A}" type="presParOf" srcId="{1738E221-2EF1-E94D-B6CD-940E56B426AF}" destId="{4611F320-A38A-3A44-BE74-45B3D63CD1DA}" srcOrd="5" destOrd="0" presId="urn:microsoft.com/office/officeart/2005/8/layout/radial6"/>
    <dgm:cxn modelId="{B08C4855-C46D-4745-9A87-090A38772A11}" type="presParOf" srcId="{1738E221-2EF1-E94D-B6CD-940E56B426AF}" destId="{CEF25E84-FCD0-5B4F-9149-322A632D8C61}" srcOrd="6" destOrd="0" presId="urn:microsoft.com/office/officeart/2005/8/layout/radial6"/>
    <dgm:cxn modelId="{28FF0EF6-AF1E-3E43-960D-BA86E149761E}" type="presParOf" srcId="{1738E221-2EF1-E94D-B6CD-940E56B426AF}" destId="{1919CC19-E233-6847-B3A5-5C9D2CCA55AC}" srcOrd="7" destOrd="0" presId="urn:microsoft.com/office/officeart/2005/8/layout/radial6"/>
    <dgm:cxn modelId="{637B5600-682D-684E-BC36-B289AD09BB35}" type="presParOf" srcId="{1738E221-2EF1-E94D-B6CD-940E56B426AF}" destId="{B8B82B31-1D95-224F-9CDC-C91D3D329F79}" srcOrd="8" destOrd="0" presId="urn:microsoft.com/office/officeart/2005/8/layout/radial6"/>
    <dgm:cxn modelId="{3EBA63E9-B1EF-B342-9B52-F7977AB6AB91}" type="presParOf" srcId="{1738E221-2EF1-E94D-B6CD-940E56B426AF}" destId="{9F28B554-58F0-5748-AA8D-BA6599FBF9D6}" srcOrd="9" destOrd="0" presId="urn:microsoft.com/office/officeart/2005/8/layout/radial6"/>
    <dgm:cxn modelId="{F7725F99-1B4D-ED42-87E4-4C604CAE675E}" type="presParOf" srcId="{1738E221-2EF1-E94D-B6CD-940E56B426AF}" destId="{331E9E1B-EB76-8243-B65A-A9750D7A71E7}" srcOrd="10" destOrd="0" presId="urn:microsoft.com/office/officeart/2005/8/layout/radial6"/>
    <dgm:cxn modelId="{3BD4EF08-B977-8845-9D9E-873ECE0A6D1E}" type="presParOf" srcId="{1738E221-2EF1-E94D-B6CD-940E56B426AF}" destId="{7DBD5BF9-D5FC-A546-84F4-C0CF9DF352E6}" srcOrd="11" destOrd="0" presId="urn:microsoft.com/office/officeart/2005/8/layout/radial6"/>
    <dgm:cxn modelId="{2F2A5293-55F8-0844-8FFC-5F11C72C0E31}" type="presParOf" srcId="{1738E221-2EF1-E94D-B6CD-940E56B426AF}" destId="{228D8037-D465-F14F-9469-12735A589851}" srcOrd="12" destOrd="0" presId="urn:microsoft.com/office/officeart/2005/8/layout/radial6"/>
    <dgm:cxn modelId="{991D2274-5BDF-5142-A053-9FC5F37412BB}" type="presParOf" srcId="{1738E221-2EF1-E94D-B6CD-940E56B426AF}" destId="{B7F7C766-92A0-6344-BC16-5E4E2A44426F}" srcOrd="13" destOrd="0" presId="urn:microsoft.com/office/officeart/2005/8/layout/radial6"/>
    <dgm:cxn modelId="{D7A1DEBD-2B84-E846-BDAE-204B3D5C3ADE}" type="presParOf" srcId="{1738E221-2EF1-E94D-B6CD-940E56B426AF}" destId="{65E59E78-D146-074D-9F9E-6251FE14195B}" srcOrd="14" destOrd="0" presId="urn:microsoft.com/office/officeart/2005/8/layout/radial6"/>
    <dgm:cxn modelId="{06AF1DBA-1552-184F-9246-89FCB526F129}" type="presParOf" srcId="{1738E221-2EF1-E94D-B6CD-940E56B426AF}" destId="{5541EF1A-D2ED-D849-9159-DAB5C9925CCC}" srcOrd="15" destOrd="0" presId="urn:microsoft.com/office/officeart/2005/8/layout/radial6"/>
    <dgm:cxn modelId="{E4624FDD-5530-7343-A4FF-69038E6560D2}" type="presParOf" srcId="{1738E221-2EF1-E94D-B6CD-940E56B426AF}" destId="{8BD5119B-F66F-DE4B-AACD-B716882AD952}" srcOrd="16" destOrd="0" presId="urn:microsoft.com/office/officeart/2005/8/layout/radial6"/>
    <dgm:cxn modelId="{CC1D7BC7-1133-C047-9E8E-2B8F972607B7}" type="presParOf" srcId="{1738E221-2EF1-E94D-B6CD-940E56B426AF}" destId="{5717BDB5-633F-6C40-B5D3-39179AB0E5CB}" srcOrd="17" destOrd="0" presId="urn:microsoft.com/office/officeart/2005/8/layout/radial6"/>
    <dgm:cxn modelId="{7A04F96A-F7EC-514C-A34E-2D5FB1C6FE01}" type="presParOf" srcId="{1738E221-2EF1-E94D-B6CD-940E56B426AF}" destId="{4D6639EA-5409-A847-A18F-BFDBC60A8300}" srcOrd="18" destOrd="0" presId="urn:microsoft.com/office/officeart/2005/8/layout/radial6"/>
    <dgm:cxn modelId="{A3B0680A-3A26-E04B-962B-D9AD97B5ABBA}" type="presParOf" srcId="{1738E221-2EF1-E94D-B6CD-940E56B426AF}" destId="{73020BE6-EF63-C245-A0AB-3D6F3005CC65}" srcOrd="19" destOrd="0" presId="urn:microsoft.com/office/officeart/2005/8/layout/radial6"/>
    <dgm:cxn modelId="{310684C7-B98B-1549-82E5-45A383A00FB5}" type="presParOf" srcId="{1738E221-2EF1-E94D-B6CD-940E56B426AF}" destId="{8C7F8D77-FAAA-5E43-8188-B5570450668A}" srcOrd="20" destOrd="0" presId="urn:microsoft.com/office/officeart/2005/8/layout/radial6"/>
    <dgm:cxn modelId="{B60449E1-6DD6-794B-9146-C29102B4F140}" type="presParOf" srcId="{1738E221-2EF1-E94D-B6CD-940E56B426AF}" destId="{098C5041-73BF-6444-8529-A4A2B32CBD84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C5041-73BF-6444-8529-A4A2B32CBD84}">
      <dsp:nvSpPr>
        <dsp:cNvPr id="0" name=""/>
        <dsp:cNvSpPr/>
      </dsp:nvSpPr>
      <dsp:spPr>
        <a:xfrm>
          <a:off x="2214510" y="614932"/>
          <a:ext cx="4873938" cy="4873938"/>
        </a:xfrm>
        <a:prstGeom prst="blockArc">
          <a:avLst>
            <a:gd name="adj1" fmla="val 13114286"/>
            <a:gd name="adj2" fmla="val 16200000"/>
            <a:gd name="adj3" fmla="val 3910"/>
          </a:avLst>
        </a:prstGeom>
        <a:gradFill rotWithShape="0">
          <a:gsLst>
            <a:gs pos="0">
              <a:schemeClr val="accent6">
                <a:shade val="90000"/>
                <a:hueOff val="-137922"/>
                <a:satOff val="1875"/>
                <a:lumOff val="792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-137922"/>
                <a:satOff val="1875"/>
                <a:lumOff val="792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6639EA-5409-A847-A18F-BFDBC60A8300}">
      <dsp:nvSpPr>
        <dsp:cNvPr id="0" name=""/>
        <dsp:cNvSpPr/>
      </dsp:nvSpPr>
      <dsp:spPr>
        <a:xfrm>
          <a:off x="2214510" y="614932"/>
          <a:ext cx="4873938" cy="4873938"/>
        </a:xfrm>
        <a:prstGeom prst="blockArc">
          <a:avLst>
            <a:gd name="adj1" fmla="val 10028571"/>
            <a:gd name="adj2" fmla="val 13114286"/>
            <a:gd name="adj3" fmla="val 3910"/>
          </a:avLst>
        </a:prstGeom>
        <a:gradFill rotWithShape="0">
          <a:gsLst>
            <a:gs pos="0">
              <a:schemeClr val="accent6">
                <a:shade val="90000"/>
                <a:hueOff val="-275843"/>
                <a:satOff val="3750"/>
                <a:lumOff val="158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-275843"/>
                <a:satOff val="3750"/>
                <a:lumOff val="158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41EF1A-D2ED-D849-9159-DAB5C9925CCC}">
      <dsp:nvSpPr>
        <dsp:cNvPr id="0" name=""/>
        <dsp:cNvSpPr/>
      </dsp:nvSpPr>
      <dsp:spPr>
        <a:xfrm>
          <a:off x="2214510" y="614932"/>
          <a:ext cx="4873938" cy="4873938"/>
        </a:xfrm>
        <a:prstGeom prst="blockArc">
          <a:avLst>
            <a:gd name="adj1" fmla="val 6942857"/>
            <a:gd name="adj2" fmla="val 10028571"/>
            <a:gd name="adj3" fmla="val 3910"/>
          </a:avLst>
        </a:prstGeom>
        <a:gradFill rotWithShape="0">
          <a:gsLst>
            <a:gs pos="0">
              <a:schemeClr val="accent6">
                <a:shade val="90000"/>
                <a:hueOff val="-413765"/>
                <a:satOff val="5625"/>
                <a:lumOff val="2377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-413765"/>
                <a:satOff val="5625"/>
                <a:lumOff val="2377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8D8037-D465-F14F-9469-12735A589851}">
      <dsp:nvSpPr>
        <dsp:cNvPr id="0" name=""/>
        <dsp:cNvSpPr/>
      </dsp:nvSpPr>
      <dsp:spPr>
        <a:xfrm>
          <a:off x="2214510" y="614932"/>
          <a:ext cx="4873938" cy="4873938"/>
        </a:xfrm>
        <a:prstGeom prst="blockArc">
          <a:avLst>
            <a:gd name="adj1" fmla="val 3857143"/>
            <a:gd name="adj2" fmla="val 6942857"/>
            <a:gd name="adj3" fmla="val 3910"/>
          </a:avLst>
        </a:prstGeom>
        <a:gradFill rotWithShape="0">
          <a:gsLst>
            <a:gs pos="0">
              <a:schemeClr val="accent6">
                <a:shade val="90000"/>
                <a:hueOff val="-413765"/>
                <a:satOff val="5625"/>
                <a:lumOff val="2377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-413765"/>
                <a:satOff val="5625"/>
                <a:lumOff val="2377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28B554-58F0-5748-AA8D-BA6599FBF9D6}">
      <dsp:nvSpPr>
        <dsp:cNvPr id="0" name=""/>
        <dsp:cNvSpPr/>
      </dsp:nvSpPr>
      <dsp:spPr>
        <a:xfrm>
          <a:off x="2214510" y="614932"/>
          <a:ext cx="4873938" cy="4873938"/>
        </a:xfrm>
        <a:prstGeom prst="blockArc">
          <a:avLst>
            <a:gd name="adj1" fmla="val 771429"/>
            <a:gd name="adj2" fmla="val 3857143"/>
            <a:gd name="adj3" fmla="val 3910"/>
          </a:avLst>
        </a:prstGeom>
        <a:gradFill rotWithShape="0">
          <a:gsLst>
            <a:gs pos="0">
              <a:schemeClr val="accent6">
                <a:shade val="90000"/>
                <a:hueOff val="-275843"/>
                <a:satOff val="3750"/>
                <a:lumOff val="158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-275843"/>
                <a:satOff val="3750"/>
                <a:lumOff val="158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F25E84-FCD0-5B4F-9149-322A632D8C61}">
      <dsp:nvSpPr>
        <dsp:cNvPr id="0" name=""/>
        <dsp:cNvSpPr/>
      </dsp:nvSpPr>
      <dsp:spPr>
        <a:xfrm>
          <a:off x="2332592" y="241700"/>
          <a:ext cx="4873938" cy="4873938"/>
        </a:xfrm>
        <a:prstGeom prst="blockArc">
          <a:avLst>
            <a:gd name="adj1" fmla="val 19848065"/>
            <a:gd name="adj2" fmla="val 1335300"/>
            <a:gd name="adj3" fmla="val 3910"/>
          </a:avLst>
        </a:prstGeom>
        <a:gradFill rotWithShape="0">
          <a:gsLst>
            <a:gs pos="0">
              <a:schemeClr val="accent6">
                <a:shade val="90000"/>
                <a:hueOff val="-137922"/>
                <a:satOff val="1875"/>
                <a:lumOff val="792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-137922"/>
                <a:satOff val="1875"/>
                <a:lumOff val="792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CA965D-A8D0-6F47-9A7E-FF6DB4D8CAEF}">
      <dsp:nvSpPr>
        <dsp:cNvPr id="0" name=""/>
        <dsp:cNvSpPr/>
      </dsp:nvSpPr>
      <dsp:spPr>
        <a:xfrm>
          <a:off x="2568624" y="588546"/>
          <a:ext cx="4873938" cy="4873938"/>
        </a:xfrm>
        <a:prstGeom prst="blockArc">
          <a:avLst>
            <a:gd name="adj1" fmla="val 15688620"/>
            <a:gd name="adj2" fmla="val 19243656"/>
            <a:gd name="adj3" fmla="val 391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1AAFCC-09BB-E54D-BC81-D472832CE542}">
      <dsp:nvSpPr>
        <dsp:cNvPr id="0" name=""/>
        <dsp:cNvSpPr/>
      </dsp:nvSpPr>
      <dsp:spPr>
        <a:xfrm>
          <a:off x="2979925" y="1586429"/>
          <a:ext cx="3192295" cy="2780036"/>
        </a:xfrm>
        <a:prstGeom prst="ellipse">
          <a:avLst/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smtClean="0"/>
            <a:t>1. Grow your discipline qualities</a:t>
          </a:r>
          <a:endParaRPr lang="en-US" sz="2400" b="1" kern="1200" dirty="0" smtClean="0"/>
        </a:p>
      </dsp:txBody>
      <dsp:txXfrm>
        <a:off x="3447426" y="1993556"/>
        <a:ext cx="2257293" cy="1965782"/>
      </dsp:txXfrm>
    </dsp:sp>
    <dsp:sp modelId="{0C067EE5-5431-C046-A2C3-E07AB604F681}">
      <dsp:nvSpPr>
        <dsp:cNvPr id="0" name=""/>
        <dsp:cNvSpPr/>
      </dsp:nvSpPr>
      <dsp:spPr>
        <a:xfrm>
          <a:off x="3880134" y="873"/>
          <a:ext cx="1542691" cy="1323403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Calm and Controlled</a:t>
          </a:r>
          <a:endParaRPr lang="en-US" sz="1800" kern="1200" dirty="0"/>
        </a:p>
      </dsp:txBody>
      <dsp:txXfrm>
        <a:off x="4106056" y="194681"/>
        <a:ext cx="1090847" cy="935787"/>
      </dsp:txXfrm>
    </dsp:sp>
    <dsp:sp modelId="{46F160EE-82BF-0F46-A143-59ABD5DF7EAF}">
      <dsp:nvSpPr>
        <dsp:cNvPr id="0" name=""/>
        <dsp:cNvSpPr/>
      </dsp:nvSpPr>
      <dsp:spPr>
        <a:xfrm>
          <a:off x="5908973" y="770100"/>
          <a:ext cx="1892612" cy="1485904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-131913"/>
                <a:satOff val="8794"/>
                <a:lumOff val="1148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-131913"/>
                <a:satOff val="8794"/>
                <a:lumOff val="1148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High Expectations</a:t>
          </a:r>
          <a:endParaRPr lang="en-US" sz="1800" kern="1200" dirty="0"/>
        </a:p>
      </dsp:txBody>
      <dsp:txXfrm>
        <a:off x="6186140" y="987706"/>
        <a:ext cx="1338278" cy="1050692"/>
      </dsp:txXfrm>
    </dsp:sp>
    <dsp:sp modelId="{1919CC19-E233-6847-B3A5-5C9D2CCA55AC}">
      <dsp:nvSpPr>
        <dsp:cNvPr id="0" name=""/>
        <dsp:cNvSpPr/>
      </dsp:nvSpPr>
      <dsp:spPr>
        <a:xfrm>
          <a:off x="6166968" y="2741316"/>
          <a:ext cx="1627865" cy="1684520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-263825"/>
                <a:satOff val="17589"/>
                <a:lumOff val="2296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-263825"/>
                <a:satOff val="17589"/>
                <a:lumOff val="2296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Assertive &amp; Firm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(not passive or aggressive)</a:t>
          </a:r>
          <a:endParaRPr lang="en-US" sz="1400" kern="1200" dirty="0"/>
        </a:p>
      </dsp:txBody>
      <dsp:txXfrm>
        <a:off x="6405363" y="2988008"/>
        <a:ext cx="1151075" cy="1191136"/>
      </dsp:txXfrm>
    </dsp:sp>
    <dsp:sp modelId="{331E9E1B-EB76-8243-B65A-A9750D7A71E7}">
      <dsp:nvSpPr>
        <dsp:cNvPr id="0" name=""/>
        <dsp:cNvSpPr/>
      </dsp:nvSpPr>
      <dsp:spPr>
        <a:xfrm>
          <a:off x="4838849" y="4539402"/>
          <a:ext cx="1698641" cy="133041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-395738"/>
                <a:satOff val="26383"/>
                <a:lumOff val="3444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-395738"/>
                <a:satOff val="26383"/>
                <a:lumOff val="3444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Clear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</a:t>
          </a:r>
          <a:r>
            <a:rPr lang="en-US" sz="1800" kern="1200" dirty="0" err="1" smtClean="0"/>
            <a:t>Organised</a:t>
          </a:r>
          <a:r>
            <a:rPr lang="en-US" sz="1800" kern="1200" dirty="0" smtClean="0"/>
            <a:t>) </a:t>
          </a:r>
          <a:endParaRPr lang="en-US" sz="1800" kern="1200" dirty="0"/>
        </a:p>
      </dsp:txBody>
      <dsp:txXfrm>
        <a:off x="5087609" y="4734237"/>
        <a:ext cx="1201121" cy="940747"/>
      </dsp:txXfrm>
    </dsp:sp>
    <dsp:sp modelId="{B7F7C766-92A0-6344-BC16-5E4E2A44426F}">
      <dsp:nvSpPr>
        <dsp:cNvPr id="0" name=""/>
        <dsp:cNvSpPr/>
      </dsp:nvSpPr>
      <dsp:spPr>
        <a:xfrm>
          <a:off x="2727752" y="4537648"/>
          <a:ext cx="1774075" cy="1333924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-395738"/>
                <a:satOff val="26383"/>
                <a:lumOff val="3444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-395738"/>
                <a:satOff val="26383"/>
                <a:lumOff val="3444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Tenacious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</a:t>
          </a:r>
          <a:r>
            <a:rPr lang="en-US" sz="1800" kern="1200" dirty="0" err="1" smtClean="0"/>
            <a:t>Organised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2987559" y="4732997"/>
        <a:ext cx="1254461" cy="943226"/>
      </dsp:txXfrm>
    </dsp:sp>
    <dsp:sp modelId="{8BD5119B-F66F-DE4B-AACD-B716882AD952}">
      <dsp:nvSpPr>
        <dsp:cNvPr id="0" name=""/>
        <dsp:cNvSpPr/>
      </dsp:nvSpPr>
      <dsp:spPr>
        <a:xfrm>
          <a:off x="1660356" y="2921875"/>
          <a:ext cx="1323403" cy="1323403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-263825"/>
                <a:satOff val="17589"/>
                <a:lumOff val="2296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-263825"/>
                <a:satOff val="17589"/>
                <a:lumOff val="2296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Keen sense of justice</a:t>
          </a:r>
          <a:endParaRPr lang="en-US" sz="1800" kern="1200" dirty="0"/>
        </a:p>
      </dsp:txBody>
      <dsp:txXfrm>
        <a:off x="1854164" y="3115683"/>
        <a:ext cx="935787" cy="935787"/>
      </dsp:txXfrm>
    </dsp:sp>
    <dsp:sp modelId="{73020BE6-EF63-C245-A0AB-3D6F3005CC65}">
      <dsp:nvSpPr>
        <dsp:cNvPr id="0" name=""/>
        <dsp:cNvSpPr/>
      </dsp:nvSpPr>
      <dsp:spPr>
        <a:xfrm>
          <a:off x="2121727" y="900479"/>
          <a:ext cx="1323403" cy="1323403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-131913"/>
                <a:satOff val="8794"/>
                <a:lumOff val="1148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-131913"/>
                <a:satOff val="8794"/>
                <a:lumOff val="1148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Warm</a:t>
          </a:r>
          <a:endParaRPr lang="en-US" sz="1800" kern="1200" dirty="0"/>
        </a:p>
      </dsp:txBody>
      <dsp:txXfrm>
        <a:off x="2315535" y="1094287"/>
        <a:ext cx="935787" cy="935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9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6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8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7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5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93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1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DEA8-82C1-F14C-8699-68329A865DDA}" type="datetimeFigureOut">
              <a:rPr lang="en-US" smtClean="0"/>
              <a:t>27/09/2014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0E3B0-7103-2048-97CE-93BCB49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14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uth.powley1@gmai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128148" cy="1470025"/>
          </a:xfrm>
        </p:spPr>
        <p:txBody>
          <a:bodyPr/>
          <a:lstStyle/>
          <a:p>
            <a:r>
              <a:rPr lang="en-US" b="1" dirty="0" smtClean="0"/>
              <a:t>Be better at </a:t>
            </a:r>
            <a:r>
              <a:rPr lang="en-US" b="1" dirty="0" err="1" smtClean="0"/>
              <a:t>Behaviour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uth.powley1@gmail.com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04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Because you’re both worth it</a:t>
            </a:r>
            <a:endParaRPr lang="en-US" sz="4400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Tell me what I’ve just done to deserve that?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52" y="2227374"/>
            <a:ext cx="7177486" cy="43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7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 them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82634"/>
            <a:ext cx="8229600" cy="4843530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 smtClean="0"/>
              <a:t>According to Hattie’s research on Visible Learning, good teacher/ student relationships have a .72 effect size.  Petty puts it at 0.87</a:t>
            </a:r>
          </a:p>
          <a:p>
            <a:r>
              <a:rPr lang="en-US" sz="2000" dirty="0" smtClean="0"/>
              <a:t>Model how you want to be treated (and use the withdrawal technique)</a:t>
            </a:r>
          </a:p>
          <a:p>
            <a:r>
              <a:rPr lang="en-US" sz="2000" dirty="0" smtClean="0"/>
              <a:t>Smile and laugh</a:t>
            </a:r>
          </a:p>
          <a:p>
            <a:r>
              <a:rPr lang="en-US" sz="2000" dirty="0" smtClean="0"/>
              <a:t>Open body language</a:t>
            </a:r>
          </a:p>
          <a:p>
            <a:r>
              <a:rPr lang="en-US" sz="2000" dirty="0" smtClean="0"/>
              <a:t>Make eye contact</a:t>
            </a:r>
          </a:p>
          <a:p>
            <a:r>
              <a:rPr lang="en-US" sz="2000" dirty="0" smtClean="0"/>
              <a:t>Learn names</a:t>
            </a:r>
          </a:p>
          <a:p>
            <a:r>
              <a:rPr lang="en-US" sz="2000" dirty="0" smtClean="0"/>
              <a:t>Use </a:t>
            </a:r>
            <a:r>
              <a:rPr lang="en-US" sz="2000" dirty="0" err="1" smtClean="0"/>
              <a:t>humour</a:t>
            </a:r>
            <a:endParaRPr lang="en-US" sz="2000" dirty="0" smtClean="0"/>
          </a:p>
          <a:p>
            <a:r>
              <a:rPr lang="en-US" sz="2000" dirty="0" smtClean="0"/>
              <a:t>Be human</a:t>
            </a:r>
          </a:p>
          <a:p>
            <a:r>
              <a:rPr lang="en-US" sz="2000" dirty="0" smtClean="0"/>
              <a:t>Spend time with students</a:t>
            </a:r>
          </a:p>
          <a:p>
            <a:r>
              <a:rPr lang="en-US" sz="2000" dirty="0" smtClean="0"/>
              <a:t>Get involved in duties and extra curricular activities</a:t>
            </a:r>
          </a:p>
          <a:p>
            <a:r>
              <a:rPr lang="en-US" sz="2000" dirty="0" smtClean="0"/>
              <a:t>Get to know your students</a:t>
            </a:r>
          </a:p>
          <a:p>
            <a:r>
              <a:rPr lang="en-US" sz="2000" dirty="0" err="1" smtClean="0"/>
              <a:t>Apologise</a:t>
            </a:r>
            <a:endParaRPr lang="en-US" sz="2000" dirty="0" smtClean="0"/>
          </a:p>
          <a:p>
            <a:r>
              <a:rPr lang="en-US" sz="2000" dirty="0" smtClean="0"/>
              <a:t>Don’t treat marking students work as a punishment</a:t>
            </a:r>
          </a:p>
          <a:p>
            <a:r>
              <a:rPr lang="en-US" sz="2000" dirty="0" smtClean="0"/>
              <a:t>Start with the positive</a:t>
            </a:r>
          </a:p>
          <a:p>
            <a:r>
              <a:rPr lang="en-US" sz="2000" dirty="0" smtClean="0"/>
              <a:t>Start and end well: Meet &amp; Greet, and Show as you Go</a:t>
            </a:r>
          </a:p>
        </p:txBody>
      </p:sp>
    </p:spTree>
    <p:extLst>
      <p:ext uri="{BB962C8B-B14F-4D97-AF65-F5344CB8AC3E}">
        <p14:creationId xmlns:p14="http://schemas.microsoft.com/office/powerpoint/2010/main" val="398577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Create a secure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Is the physical environment </a:t>
            </a:r>
            <a:r>
              <a:rPr lang="en-US" sz="2000" dirty="0" err="1" smtClean="0"/>
              <a:t>organised</a:t>
            </a:r>
            <a:r>
              <a:rPr lang="en-US" sz="2000" dirty="0" smtClean="0"/>
              <a:t>, controlled and welcoming?</a:t>
            </a:r>
          </a:p>
          <a:p>
            <a:r>
              <a:rPr lang="en-US" sz="2000" dirty="0" smtClean="0"/>
              <a:t>Is the mental environment </a:t>
            </a:r>
            <a:r>
              <a:rPr lang="en-US" sz="2000" dirty="0" err="1" smtClean="0"/>
              <a:t>organised</a:t>
            </a:r>
            <a:r>
              <a:rPr lang="en-US" sz="2000" dirty="0" smtClean="0"/>
              <a:t> and welcoming?</a:t>
            </a:r>
          </a:p>
          <a:p>
            <a:r>
              <a:rPr lang="en-US" sz="2000" dirty="0" smtClean="0"/>
              <a:t>Does the learning provide scaffolds and challenge?</a:t>
            </a:r>
          </a:p>
          <a:p>
            <a:r>
              <a:rPr lang="en-US" sz="2000" dirty="0" smtClean="0"/>
              <a:t>Is the environment calm and purposeful?</a:t>
            </a:r>
          </a:p>
          <a:p>
            <a:r>
              <a:rPr lang="en-US" sz="2000" dirty="0" smtClean="0"/>
              <a:t>Negotiate classroom rituals rather than rules</a:t>
            </a:r>
          </a:p>
          <a:p>
            <a:r>
              <a:rPr lang="en-US" sz="2000" dirty="0" smtClean="0"/>
              <a:t>Don’t transfer</a:t>
            </a:r>
          </a:p>
          <a:p>
            <a:r>
              <a:rPr lang="en-US" sz="2000" dirty="0" smtClean="0"/>
              <a:t>Create a shared understanding: ‘We don’t do that here’</a:t>
            </a:r>
          </a:p>
          <a:p>
            <a:r>
              <a:rPr lang="en-US" sz="2000" dirty="0" smtClean="0"/>
              <a:t>Be clear, transparent and fair</a:t>
            </a:r>
          </a:p>
          <a:p>
            <a:r>
              <a:rPr lang="en-US" sz="2000" dirty="0" smtClean="0"/>
              <a:t>Be prepared to listen</a:t>
            </a:r>
          </a:p>
          <a:p>
            <a:r>
              <a:rPr lang="en-US" sz="2000" b="1" dirty="0" smtClean="0"/>
              <a:t>Enable students to be successful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262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0 to 60 is only good for cars</a:t>
            </a:r>
            <a:br>
              <a:rPr lang="en-US" dirty="0" smtClean="0"/>
            </a:br>
            <a:r>
              <a:rPr lang="en-US" sz="2000" dirty="0" smtClean="0"/>
              <a:t>Signpost your escalation clearly and consistently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50" b="8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731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Manage your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Petty gives rules and procedures a 0.76 effect size</a:t>
            </a:r>
          </a:p>
          <a:p>
            <a:r>
              <a:rPr lang="en-US" sz="2000" dirty="0" smtClean="0"/>
              <a:t>Grouping for Learning/ Seating plans</a:t>
            </a:r>
          </a:p>
          <a:p>
            <a:r>
              <a:rPr lang="en-US" sz="2000" dirty="0" smtClean="0"/>
              <a:t>Effective planning for timetable (double lesson, last period of day etc.)</a:t>
            </a:r>
          </a:p>
          <a:p>
            <a:r>
              <a:rPr lang="en-US" sz="2000" dirty="0" smtClean="0"/>
              <a:t>Positive classroom rituals</a:t>
            </a:r>
          </a:p>
          <a:p>
            <a:r>
              <a:rPr lang="en-US" sz="2000" dirty="0" smtClean="0"/>
              <a:t>Clear classroom routines: start and end of lesson and transitions</a:t>
            </a:r>
          </a:p>
          <a:p>
            <a:r>
              <a:rPr lang="en-US" sz="2000" dirty="0" smtClean="0"/>
              <a:t>Matched learning: language (Readability), activities, resources, understanding</a:t>
            </a:r>
          </a:p>
          <a:p>
            <a:r>
              <a:rPr lang="en-US" sz="2000" dirty="0" smtClean="0"/>
              <a:t>Engaging and enjoyable lessons and homework</a:t>
            </a:r>
          </a:p>
          <a:p>
            <a:r>
              <a:rPr lang="en-US" sz="2000" dirty="0" smtClean="0"/>
              <a:t>Quality feedback - marking is not a punishment</a:t>
            </a:r>
          </a:p>
          <a:p>
            <a:r>
              <a:rPr lang="en-US" sz="2000" dirty="0" smtClean="0"/>
              <a:t>Effectively timed lessons e.g. not setting homework right at the end</a:t>
            </a:r>
          </a:p>
          <a:p>
            <a:r>
              <a:rPr lang="en-US" sz="2000" dirty="0" smtClean="0"/>
              <a:t>Collecting data on pupil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and learning to plan future grouping and target support</a:t>
            </a:r>
          </a:p>
        </p:txBody>
      </p:sp>
    </p:spTree>
    <p:extLst>
      <p:ext uri="{BB962C8B-B14F-4D97-AF65-F5344CB8AC3E}">
        <p14:creationId xmlns:p14="http://schemas.microsoft.com/office/powerpoint/2010/main" val="328832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</a:t>
            </a:r>
            <a:r>
              <a:rPr lang="en-US" dirty="0" err="1" smtClean="0"/>
              <a:t>behaviour</a:t>
            </a:r>
            <a:r>
              <a:rPr lang="en-US" dirty="0" smtClean="0"/>
              <a:t> management on quality of teaching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464202"/>
              </p:ext>
            </p:extLst>
          </p:nvPr>
        </p:nvGraphicFramePr>
        <p:xfrm>
          <a:off x="457200" y="1600200"/>
          <a:ext cx="8229600" cy="3627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571125"/>
                <a:gridCol w="1837123"/>
                <a:gridCol w="1529512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Quality of Teaching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Expected</a:t>
                      </a:r>
                    </a:p>
                    <a:p>
                      <a:pPr algn="ctr"/>
                      <a:r>
                        <a:rPr lang="en-US" dirty="0" smtClean="0"/>
                        <a:t>Learning Gains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Lesson Plan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Behaviour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Teacher focus 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Increasingly</a:t>
                      </a:r>
                      <a:r>
                        <a:rPr lang="en-US" baseline="0" dirty="0" smtClean="0"/>
                        <a:t> higher quality of teaching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Don’t make the progress you planned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Can’t stick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to it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Poor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Surviving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Start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to make the  progress you planned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Start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s</a:t>
                      </a:r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ticking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to it but may be difficult to finish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Getting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there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The Lesson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Plan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Make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the progress you planned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7E8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Stick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to it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7E8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Good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but could be passive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7E8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The Learners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7E829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Make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more than the progress you planned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Can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explore away from it in response to direction of lesson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Deep concentration or engaged buzz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The Learning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74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Learning Treats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Glitter pens</a:t>
            </a:r>
          </a:p>
          <a:p>
            <a:r>
              <a:rPr lang="en-US" sz="2000" dirty="0" smtClean="0"/>
              <a:t>Stickers</a:t>
            </a:r>
          </a:p>
          <a:p>
            <a:r>
              <a:rPr lang="en-US" sz="2000" dirty="0" err="1" smtClean="0"/>
              <a:t>Coloured</a:t>
            </a:r>
            <a:r>
              <a:rPr lang="en-US" sz="2000" dirty="0" smtClean="0"/>
              <a:t> paper</a:t>
            </a:r>
          </a:p>
          <a:p>
            <a:r>
              <a:rPr lang="en-US" sz="2000" dirty="0" smtClean="0"/>
              <a:t>Sweets</a:t>
            </a:r>
          </a:p>
          <a:p>
            <a:r>
              <a:rPr lang="en-US" sz="2000" dirty="0" smtClean="0"/>
              <a:t>Music</a:t>
            </a:r>
          </a:p>
          <a:p>
            <a:r>
              <a:rPr lang="en-US" sz="2000" dirty="0" smtClean="0"/>
              <a:t>Seating arrangements</a:t>
            </a:r>
          </a:p>
          <a:p>
            <a:r>
              <a:rPr lang="en-US" sz="2000" dirty="0" smtClean="0"/>
              <a:t>Work at teacher’s desk</a:t>
            </a:r>
          </a:p>
          <a:p>
            <a:r>
              <a:rPr lang="en-US" sz="2000" dirty="0" smtClean="0"/>
              <a:t>Classroom movement to resource bases/ boxes</a:t>
            </a:r>
          </a:p>
          <a:p>
            <a:r>
              <a:rPr lang="en-US" sz="2000" dirty="0" smtClean="0"/>
              <a:t>Electronic mark book</a:t>
            </a:r>
          </a:p>
          <a:p>
            <a:r>
              <a:rPr lang="en-US" sz="2000" dirty="0" smtClean="0"/>
              <a:t>Learning menus</a:t>
            </a:r>
          </a:p>
          <a:p>
            <a:r>
              <a:rPr lang="en-US" sz="2000" dirty="0" smtClean="0"/>
              <a:t>Presentation menus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635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it calm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Your mood creates the vibe of the classroom</a:t>
            </a:r>
          </a:p>
          <a:p>
            <a:r>
              <a:rPr lang="en-US" sz="2000" dirty="0" smtClean="0"/>
              <a:t>Proximity</a:t>
            </a:r>
          </a:p>
          <a:p>
            <a:r>
              <a:rPr lang="en-US" sz="2000" dirty="0" smtClean="0"/>
              <a:t>Quiet voice</a:t>
            </a:r>
          </a:p>
          <a:p>
            <a:r>
              <a:rPr lang="en-US" sz="2000" dirty="0" smtClean="0"/>
              <a:t>Non verbal gestures</a:t>
            </a:r>
          </a:p>
          <a:p>
            <a:r>
              <a:rPr lang="en-US" sz="2000" dirty="0" smtClean="0"/>
              <a:t>Give students space and time</a:t>
            </a:r>
          </a:p>
          <a:p>
            <a:r>
              <a:rPr lang="en-US" sz="2000" dirty="0" smtClean="0"/>
              <a:t>Model concentration and stillness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9" y="3734726"/>
            <a:ext cx="7204554" cy="28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dirty="0" smtClean="0"/>
              <a:t>ave the conversation but PPN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Private</a:t>
            </a:r>
          </a:p>
          <a:p>
            <a:pPr marL="0" indent="0">
              <a:buNone/>
            </a:pPr>
            <a:r>
              <a:rPr lang="en-US" dirty="0" smtClean="0"/>
              <a:t>Polite</a:t>
            </a:r>
          </a:p>
          <a:p>
            <a:pPr marL="0" indent="0">
              <a:buNone/>
            </a:pPr>
            <a:r>
              <a:rPr lang="en-US" dirty="0" smtClean="0"/>
              <a:t>Not in learning time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610" y="3022533"/>
            <a:ext cx="381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8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Don’t forget to reward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4:1 Praise rule</a:t>
            </a:r>
          </a:p>
          <a:p>
            <a:r>
              <a:rPr lang="en-US" sz="2000" dirty="0" smtClean="0"/>
              <a:t>Give your attention to good </a:t>
            </a:r>
            <a:r>
              <a:rPr lang="en-US" sz="2000" dirty="0" err="1" smtClean="0"/>
              <a:t>behaviour</a:t>
            </a:r>
            <a:endParaRPr lang="en-US" sz="2000" dirty="0" smtClean="0"/>
          </a:p>
          <a:p>
            <a:r>
              <a:rPr lang="en-US" sz="2000" dirty="0"/>
              <a:t>Provide opportunities for students to excel and be </a:t>
            </a:r>
            <a:r>
              <a:rPr lang="en-US" sz="2000" dirty="0" smtClean="0"/>
              <a:t>rewarded</a:t>
            </a:r>
          </a:p>
          <a:p>
            <a:r>
              <a:rPr lang="en-US" sz="2000" dirty="0" smtClean="0"/>
              <a:t>Don’t over praise: ‘Well done for breathing’</a:t>
            </a:r>
          </a:p>
          <a:p>
            <a:r>
              <a:rPr lang="en-US" sz="2000" dirty="0" smtClean="0"/>
              <a:t>What rewards do students want?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847" y="3325804"/>
            <a:ext cx="4320707" cy="324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2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</a:t>
            </a:r>
            <a:r>
              <a:rPr lang="en-US" dirty="0" err="1" smtClean="0"/>
              <a:t>Ofsted</a:t>
            </a:r>
            <a:r>
              <a:rPr lang="en-US" dirty="0" smtClean="0"/>
              <a:t> say? (July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GB" sz="2400" b="1" dirty="0" smtClean="0"/>
              <a:t>Ofsted will be looking at:</a:t>
            </a:r>
          </a:p>
          <a:p>
            <a:r>
              <a:rPr lang="en-GB" sz="2400" dirty="0" smtClean="0"/>
              <a:t>Pupils’ attitudes to learning, other pupils and teachers</a:t>
            </a:r>
          </a:p>
          <a:p>
            <a:r>
              <a:rPr lang="en-GB" sz="2400" dirty="0" smtClean="0"/>
              <a:t>Pupils’ behaviour including prevalence of low level disruption</a:t>
            </a:r>
          </a:p>
          <a:p>
            <a:r>
              <a:rPr lang="en-GB" sz="2400" dirty="0" smtClean="0"/>
              <a:t>Pupils’ respect for the learning environment</a:t>
            </a:r>
          </a:p>
          <a:p>
            <a:pPr marL="0" lvl="0" indent="0">
              <a:buNone/>
            </a:pPr>
            <a:endParaRPr lang="en-GB" sz="2400" dirty="0"/>
          </a:p>
          <a:p>
            <a:pPr marL="0" lvl="0" indent="0">
              <a:buNone/>
            </a:pPr>
            <a:r>
              <a:rPr lang="en-GB" sz="2400" b="1" dirty="0" smtClean="0"/>
              <a:t>What does ‘good’ look like?</a:t>
            </a:r>
          </a:p>
          <a:p>
            <a:pPr lvl="0"/>
            <a:r>
              <a:rPr lang="en-GB" sz="2400" dirty="0" smtClean="0"/>
              <a:t>Pupils</a:t>
            </a:r>
            <a:r>
              <a:rPr lang="en-GB" sz="2400" dirty="0"/>
              <a:t>’ attitudes to all aspects of learning are consistently </a:t>
            </a:r>
            <a:r>
              <a:rPr lang="en-GB" sz="2400" dirty="0" smtClean="0"/>
              <a:t>positive</a:t>
            </a:r>
            <a:endParaRPr lang="en-GB" sz="2400" dirty="0"/>
          </a:p>
          <a:p>
            <a:pPr lvl="0"/>
            <a:r>
              <a:rPr lang="en-GB" sz="2400" dirty="0" smtClean="0"/>
              <a:t>Pupils </a:t>
            </a:r>
            <a:r>
              <a:rPr lang="en-GB" sz="2400" dirty="0"/>
              <a:t>are properly prepared for each lesson, bring the right equipment and are ready and eager to </a:t>
            </a:r>
            <a:r>
              <a:rPr lang="en-GB" sz="2400" dirty="0" smtClean="0"/>
              <a:t>learn</a:t>
            </a:r>
            <a:endParaRPr lang="en-GB" sz="2400" dirty="0"/>
          </a:p>
          <a:p>
            <a:pPr lvl="0"/>
            <a:r>
              <a:rPr lang="en-GB" sz="2400" dirty="0"/>
              <a:t>Pupils respond very quickly to </a:t>
            </a:r>
            <a:r>
              <a:rPr lang="en-GB" sz="2400" dirty="0" smtClean="0"/>
              <a:t>instructions </a:t>
            </a:r>
            <a:r>
              <a:rPr lang="en-GB" sz="2400" dirty="0"/>
              <a:t>and requests, allowing lessons to flow smoothly and without interruption. Low-level disruption in lessons is </a:t>
            </a:r>
            <a:r>
              <a:rPr lang="en-GB" sz="2400" dirty="0" smtClean="0"/>
              <a:t>rare</a:t>
            </a:r>
            <a:endParaRPr lang="en-GB" sz="2400" dirty="0"/>
          </a:p>
          <a:p>
            <a:pPr lvl="0"/>
            <a:r>
              <a:rPr lang="en-GB" sz="2400" dirty="0" smtClean="0"/>
              <a:t>Pupils are </a:t>
            </a:r>
            <a:r>
              <a:rPr lang="en-GB" sz="2400" dirty="0"/>
              <a:t>punctual to </a:t>
            </a:r>
            <a:r>
              <a:rPr lang="en-GB" sz="2400" dirty="0" smtClean="0"/>
              <a:t>lessons </a:t>
            </a:r>
            <a:endParaRPr lang="en-GB" sz="2400" dirty="0"/>
          </a:p>
          <a:p>
            <a:pPr lvl="0"/>
            <a:r>
              <a:rPr lang="en-GB" sz="2400" dirty="0"/>
              <a:t>Pupils take pride in their </a:t>
            </a:r>
            <a:r>
              <a:rPr lang="en-GB" sz="2400" dirty="0" smtClean="0"/>
              <a:t>work and </a:t>
            </a:r>
            <a:r>
              <a:rPr lang="en-GB" sz="2400" dirty="0"/>
              <a:t>their appearance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6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Sanctions that sanction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Reporting something is not a sanction</a:t>
            </a:r>
          </a:p>
          <a:p>
            <a:r>
              <a:rPr lang="en-US" sz="2000" dirty="0" smtClean="0"/>
              <a:t>Never make learning a sanction</a:t>
            </a:r>
          </a:p>
          <a:p>
            <a:r>
              <a:rPr lang="en-US" sz="2000" dirty="0" smtClean="0"/>
              <a:t>Use your imagination</a:t>
            </a:r>
          </a:p>
          <a:p>
            <a:r>
              <a:rPr lang="en-US" sz="2000" dirty="0" smtClean="0"/>
              <a:t>Make the punishment fit the crime</a:t>
            </a:r>
          </a:p>
          <a:p>
            <a:r>
              <a:rPr lang="en-US" sz="2000" dirty="0" smtClean="0"/>
              <a:t>Sending students out: don’t provide the party balloons</a:t>
            </a:r>
          </a:p>
          <a:p>
            <a:r>
              <a:rPr lang="en-US" sz="2000" dirty="0" smtClean="0"/>
              <a:t>Have learning treats to withdraw</a:t>
            </a:r>
          </a:p>
          <a:p>
            <a:r>
              <a:rPr lang="en-US" sz="2000" dirty="0" smtClean="0"/>
              <a:t>Pre-set detentions</a:t>
            </a:r>
          </a:p>
          <a:p>
            <a:r>
              <a:rPr lang="en-US" sz="2000" dirty="0" smtClean="0"/>
              <a:t>Have sanctions that deter: if it’s not sanctioning then it’s not a sanction</a:t>
            </a:r>
          </a:p>
          <a:p>
            <a:r>
              <a:rPr lang="en-US" sz="2000" dirty="0" smtClean="0"/>
              <a:t>Don’t use whole-class punishments</a:t>
            </a:r>
          </a:p>
          <a:p>
            <a:r>
              <a:rPr lang="en-US" sz="2000" dirty="0" smtClean="0"/>
              <a:t>Follow through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183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</a:t>
            </a:r>
            <a:r>
              <a:rPr lang="en-US" dirty="0" err="1" smtClean="0"/>
              <a:t>Strategise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Plan in advance</a:t>
            </a:r>
          </a:p>
          <a:p>
            <a:r>
              <a:rPr lang="en-US" sz="2000" dirty="0" smtClean="0"/>
              <a:t>Use a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plan </a:t>
            </a:r>
          </a:p>
          <a:p>
            <a:r>
              <a:rPr lang="en-US" sz="2000" dirty="0" smtClean="0"/>
              <a:t>Use seating plans</a:t>
            </a:r>
          </a:p>
          <a:p>
            <a:r>
              <a:rPr lang="en-US" sz="2000" dirty="0" smtClean="0"/>
              <a:t>Collect a </a:t>
            </a:r>
            <a:r>
              <a:rPr lang="en-US" sz="2000" dirty="0" err="1" smtClean="0"/>
              <a:t>personalised</a:t>
            </a:r>
            <a:r>
              <a:rPr lang="en-US" sz="2000" dirty="0" smtClean="0"/>
              <a:t> repertoire from observations and advice (consider you age, experience, presence, </a:t>
            </a:r>
            <a:r>
              <a:rPr lang="en-US" sz="2000" dirty="0" err="1" smtClean="0"/>
              <a:t>humour</a:t>
            </a:r>
            <a:r>
              <a:rPr lang="en-US" sz="2000" dirty="0" smtClean="0"/>
              <a:t>, gender, confidence)</a:t>
            </a:r>
          </a:p>
          <a:p>
            <a:r>
              <a:rPr lang="en-US" sz="2000" dirty="0" smtClean="0"/>
              <a:t>Use </a:t>
            </a:r>
            <a:r>
              <a:rPr lang="en-US" sz="2000" dirty="0" err="1"/>
              <a:t>p</a:t>
            </a:r>
            <a:r>
              <a:rPr lang="en-US" sz="2000" dirty="0" err="1" smtClean="0"/>
              <a:t>ersonalised</a:t>
            </a:r>
            <a:r>
              <a:rPr lang="en-US" sz="2000" dirty="0" smtClean="0"/>
              <a:t> IBPs or Personal Learning Strategies</a:t>
            </a:r>
          </a:p>
          <a:p>
            <a:r>
              <a:rPr lang="en-US" sz="2000" dirty="0" smtClean="0"/>
              <a:t>Use ICPs (Individual Class Plans) </a:t>
            </a:r>
          </a:p>
          <a:p>
            <a:r>
              <a:rPr lang="en-US" sz="2000" dirty="0" smtClean="0"/>
              <a:t>Use </a:t>
            </a:r>
            <a:r>
              <a:rPr lang="en-US" sz="2000" dirty="0" err="1"/>
              <a:t>p</a:t>
            </a:r>
            <a:r>
              <a:rPr lang="en-US" sz="2000" dirty="0" err="1" smtClean="0"/>
              <a:t>ersonalised</a:t>
            </a:r>
            <a:r>
              <a:rPr lang="en-US" sz="2000" dirty="0" smtClean="0"/>
              <a:t>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reports</a:t>
            </a:r>
          </a:p>
          <a:p>
            <a:r>
              <a:rPr lang="en-US" sz="2000" dirty="0" smtClean="0"/>
              <a:t>Get strategies from other teachers</a:t>
            </a:r>
          </a:p>
        </p:txBody>
      </p:sp>
    </p:spTree>
    <p:extLst>
      <p:ext uri="{BB962C8B-B14F-4D97-AF65-F5344CB8AC3E}">
        <p14:creationId xmlns:p14="http://schemas.microsoft.com/office/powerpoint/2010/main" val="429270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a Napoleon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Anticipate the problem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Have a back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Plan the escalation with your back 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Never give up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379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Verbal Strategies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Looks</a:t>
            </a:r>
          </a:p>
          <a:p>
            <a:r>
              <a:rPr lang="en-US" sz="2400" dirty="0" smtClean="0"/>
              <a:t>Expressions</a:t>
            </a:r>
          </a:p>
          <a:p>
            <a:r>
              <a:rPr lang="en-US" sz="2400" dirty="0" smtClean="0"/>
              <a:t>Stance</a:t>
            </a:r>
          </a:p>
          <a:p>
            <a:r>
              <a:rPr lang="en-US" sz="2400" dirty="0" smtClean="0"/>
              <a:t>Eye contact</a:t>
            </a:r>
          </a:p>
          <a:p>
            <a:r>
              <a:rPr lang="en-US" sz="2400" dirty="0" smtClean="0"/>
              <a:t>Actions</a:t>
            </a:r>
          </a:p>
          <a:p>
            <a:r>
              <a:rPr lang="en-US" sz="2400" dirty="0" smtClean="0"/>
              <a:t>Gestures</a:t>
            </a:r>
          </a:p>
          <a:p>
            <a:r>
              <a:rPr lang="en-US" sz="2400" dirty="0" smtClean="0"/>
              <a:t>Negatives</a:t>
            </a:r>
          </a:p>
          <a:p>
            <a:r>
              <a:rPr lang="en-US" sz="2400" dirty="0" smtClean="0"/>
              <a:t>Positives</a:t>
            </a:r>
          </a:p>
          <a:p>
            <a:r>
              <a:rPr lang="en-US" sz="2400" dirty="0" smtClean="0"/>
              <a:t>Ignore</a:t>
            </a:r>
          </a:p>
          <a:p>
            <a:r>
              <a:rPr lang="en-US" sz="2400" dirty="0" smtClean="0"/>
              <a:t>Proximity</a:t>
            </a:r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75" y="1823351"/>
            <a:ext cx="5398795" cy="40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5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Verbal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157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Voice</a:t>
            </a:r>
          </a:p>
          <a:p>
            <a:r>
              <a:rPr lang="en-US" sz="2400" dirty="0" smtClean="0"/>
              <a:t>Language of choice</a:t>
            </a:r>
          </a:p>
          <a:p>
            <a:r>
              <a:rPr lang="en-US" sz="2400" dirty="0" smtClean="0"/>
              <a:t>Be specific </a:t>
            </a:r>
          </a:p>
          <a:p>
            <a:r>
              <a:rPr lang="en-US" sz="2400" dirty="0" smtClean="0"/>
              <a:t>Be witty – really</a:t>
            </a:r>
          </a:p>
          <a:p>
            <a:r>
              <a:rPr lang="en-US" sz="2400" dirty="0" smtClean="0"/>
              <a:t>Be assertive – when not if</a:t>
            </a:r>
          </a:p>
          <a:p>
            <a:r>
              <a:rPr lang="en-US" sz="2400" dirty="0" smtClean="0"/>
              <a:t>Logical language – I will know that .... </a:t>
            </a:r>
            <a:r>
              <a:rPr lang="en-US" sz="2400" dirty="0"/>
              <a:t>w</a:t>
            </a:r>
            <a:r>
              <a:rPr lang="en-US" sz="2400" dirty="0" smtClean="0"/>
              <a:t>hen...  As I can’t see... </a:t>
            </a:r>
            <a:r>
              <a:rPr lang="en-US" sz="2400" dirty="0"/>
              <a:t>t</a:t>
            </a:r>
            <a:r>
              <a:rPr lang="en-US" sz="2400" dirty="0" smtClean="0"/>
              <a:t>hen...</a:t>
            </a:r>
          </a:p>
          <a:p>
            <a:r>
              <a:rPr lang="en-US" sz="2400" dirty="0" smtClean="0"/>
              <a:t>Can’t hear...</a:t>
            </a:r>
          </a:p>
          <a:p>
            <a:r>
              <a:rPr lang="en-US" sz="2400" dirty="0" smtClean="0"/>
              <a:t>I must have misheard...</a:t>
            </a:r>
          </a:p>
          <a:p>
            <a:r>
              <a:rPr lang="en-US" sz="2400" dirty="0" smtClean="0"/>
              <a:t>Broken record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423" r="9423"/>
          <a:stretch>
            <a:fillRect/>
          </a:stretch>
        </p:blipFill>
        <p:spPr>
          <a:xfrm>
            <a:off x="5067076" y="1600200"/>
            <a:ext cx="3619723" cy="4525963"/>
          </a:xfrm>
        </p:spPr>
      </p:pic>
    </p:spTree>
    <p:extLst>
      <p:ext uri="{BB962C8B-B14F-4D97-AF65-F5344CB8AC3E}">
        <p14:creationId xmlns:p14="http://schemas.microsoft.com/office/powerpoint/2010/main" val="79952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Confrontation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Change the face</a:t>
            </a:r>
          </a:p>
          <a:p>
            <a:r>
              <a:rPr lang="en-US" dirty="0" smtClean="0"/>
              <a:t>Listen</a:t>
            </a:r>
          </a:p>
          <a:p>
            <a:r>
              <a:rPr lang="en-US" dirty="0" smtClean="0"/>
              <a:t>Offer a choice</a:t>
            </a:r>
          </a:p>
          <a:p>
            <a:pPr marL="0" indent="0">
              <a:buNone/>
            </a:pPr>
            <a:r>
              <a:rPr lang="en-US" dirty="0" smtClean="0"/>
              <a:t>(outline two scenarios)</a:t>
            </a:r>
          </a:p>
          <a:p>
            <a:r>
              <a:rPr lang="en-US" dirty="0" smtClean="0"/>
              <a:t>Offer a solution</a:t>
            </a:r>
          </a:p>
          <a:p>
            <a:r>
              <a:rPr lang="en-US" dirty="0" smtClean="0"/>
              <a:t>Give time</a:t>
            </a:r>
          </a:p>
          <a:p>
            <a:r>
              <a:rPr lang="en-US" dirty="0" smtClean="0"/>
              <a:t>Follow up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Attitude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Be calm</a:t>
            </a:r>
          </a:p>
          <a:p>
            <a:r>
              <a:rPr lang="en-US" dirty="0" smtClean="0"/>
              <a:t>Be in control</a:t>
            </a:r>
          </a:p>
          <a:p>
            <a:r>
              <a:rPr lang="en-US" dirty="0" smtClean="0"/>
              <a:t>Be firm – broken record</a:t>
            </a:r>
          </a:p>
          <a:p>
            <a:r>
              <a:rPr lang="en-US" dirty="0" smtClean="0"/>
              <a:t>Be approachable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3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it </a:t>
            </a:r>
            <a:r>
              <a:rPr lang="en-US" dirty="0" err="1" smtClean="0"/>
              <a:t>ain’t</a:t>
            </a:r>
            <a:r>
              <a:rPr lang="en-US" dirty="0" smtClean="0"/>
              <a:t> working, don’t do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Personalise</a:t>
            </a:r>
            <a:r>
              <a:rPr lang="en-US" sz="2000" dirty="0" smtClean="0"/>
              <a:t> to the student</a:t>
            </a:r>
          </a:p>
          <a:p>
            <a:r>
              <a:rPr lang="en-US" sz="2000" dirty="0" smtClean="0"/>
              <a:t>Be creative</a:t>
            </a:r>
          </a:p>
          <a:p>
            <a:r>
              <a:rPr lang="en-US" sz="2000" dirty="0" smtClean="0"/>
              <a:t>Be solution-focused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45" y="2997258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0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from the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Don’t shout</a:t>
            </a:r>
          </a:p>
          <a:p>
            <a:r>
              <a:rPr lang="en-US" sz="2000" dirty="0" smtClean="0"/>
              <a:t>Agree where you can</a:t>
            </a:r>
          </a:p>
          <a:p>
            <a:r>
              <a:rPr lang="en-US" sz="2000" dirty="0" smtClean="0"/>
              <a:t>If you can’t avoid your battle, pick your battle</a:t>
            </a:r>
          </a:p>
          <a:p>
            <a:r>
              <a:rPr lang="en-US" sz="2000" dirty="0" err="1" smtClean="0"/>
              <a:t>Outmanoeuvre</a:t>
            </a:r>
            <a:endParaRPr lang="en-US" sz="2000" dirty="0" smtClean="0"/>
          </a:p>
          <a:p>
            <a:r>
              <a:rPr lang="en-US" sz="2000" dirty="0" smtClean="0"/>
              <a:t>Avoid, ‘yes you did, no I didn’t’</a:t>
            </a:r>
          </a:p>
          <a:p>
            <a:r>
              <a:rPr lang="en-US" sz="2000" dirty="0" smtClean="0"/>
              <a:t>Be logical: ‘you wouldn’t expect me not to deal with this’</a:t>
            </a:r>
          </a:p>
          <a:p>
            <a:r>
              <a:rPr lang="en-US" sz="2000" dirty="0" smtClean="0"/>
              <a:t>Moral high ground</a:t>
            </a:r>
          </a:p>
          <a:p>
            <a:r>
              <a:rPr lang="en-US" sz="2000" dirty="0" err="1" smtClean="0"/>
              <a:t>Reductio</a:t>
            </a:r>
            <a:r>
              <a:rPr lang="en-US" sz="2000" dirty="0" smtClean="0"/>
              <a:t> ad absurdum ‘Oh well then...’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505" y="3910772"/>
            <a:ext cx="2952991" cy="22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Support Pupils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The EEF Toolkit shows that </a:t>
            </a:r>
            <a:r>
              <a:rPr lang="en-US" sz="2000" b="1" dirty="0" err="1" smtClean="0"/>
              <a:t>behaviour</a:t>
            </a:r>
            <a:r>
              <a:rPr lang="en-US" sz="2000" b="1" dirty="0" smtClean="0"/>
              <a:t> interventions/ social and emotional education adds 4 months to student learning.  Petty gives them a 0.91 effect size.  The EEF shows that teaching students learning to learn skills adds 8 months to their learning</a:t>
            </a:r>
          </a:p>
          <a:p>
            <a:r>
              <a:rPr lang="en-US" sz="2000" dirty="0" smtClean="0"/>
              <a:t>Ensure students have access </a:t>
            </a:r>
            <a:r>
              <a:rPr lang="en-US" sz="2000" dirty="0"/>
              <a:t>to high quality teaching and feedback</a:t>
            </a:r>
          </a:p>
          <a:p>
            <a:r>
              <a:rPr lang="en-US" sz="2000" dirty="0" smtClean="0"/>
              <a:t>Matched learning</a:t>
            </a:r>
          </a:p>
          <a:p>
            <a:r>
              <a:rPr lang="en-US" sz="2000" dirty="0" smtClean="0"/>
              <a:t>Scaffolds to success</a:t>
            </a:r>
          </a:p>
          <a:p>
            <a:r>
              <a:rPr lang="en-US" sz="2000" dirty="0" smtClean="0"/>
              <a:t>Balanced daily timetable: what have they come from?</a:t>
            </a:r>
          </a:p>
          <a:p>
            <a:r>
              <a:rPr lang="en-US" sz="2000" dirty="0" smtClean="0"/>
              <a:t>Study buddies</a:t>
            </a:r>
          </a:p>
          <a:p>
            <a:r>
              <a:rPr lang="en-US" sz="2000" dirty="0" smtClean="0"/>
              <a:t>Building Learning Power</a:t>
            </a:r>
          </a:p>
          <a:p>
            <a:r>
              <a:rPr lang="en-US" sz="2000" dirty="0" smtClean="0"/>
              <a:t>Encourage good secondary </a:t>
            </a:r>
            <a:r>
              <a:rPr lang="en-US" sz="2000" dirty="0" err="1" smtClean="0"/>
              <a:t>behaviours</a:t>
            </a:r>
            <a:r>
              <a:rPr lang="en-US" sz="2000" dirty="0" smtClean="0"/>
              <a:t> – this is more achievable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749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Engage Parents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According to the EEF Toolkit, </a:t>
            </a:r>
            <a:r>
              <a:rPr lang="en-US" sz="2000" b="1" dirty="0"/>
              <a:t>p</a:t>
            </a:r>
            <a:r>
              <a:rPr lang="en-US" sz="2000" b="1" dirty="0" smtClean="0"/>
              <a:t>arental involvement adds 3 months to student learning</a:t>
            </a:r>
          </a:p>
          <a:p>
            <a:r>
              <a:rPr lang="en-US" sz="2000" dirty="0" smtClean="0"/>
              <a:t>Dialogue </a:t>
            </a:r>
          </a:p>
          <a:p>
            <a:r>
              <a:rPr lang="en-US" sz="2000" dirty="0" smtClean="0"/>
              <a:t>Dialogue in books</a:t>
            </a:r>
          </a:p>
          <a:p>
            <a:r>
              <a:rPr lang="en-US" sz="2000" dirty="0" smtClean="0"/>
              <a:t>Positive relationships</a:t>
            </a:r>
          </a:p>
          <a:p>
            <a:r>
              <a:rPr lang="en-US" sz="2000" dirty="0" smtClean="0"/>
              <a:t>Effective communication</a:t>
            </a:r>
          </a:p>
          <a:p>
            <a:r>
              <a:rPr lang="en-US" sz="2000" dirty="0" smtClean="0"/>
              <a:t>Informal communication</a:t>
            </a:r>
          </a:p>
          <a:p>
            <a:r>
              <a:rPr lang="en-US" sz="2000" dirty="0" smtClean="0"/>
              <a:t>Resources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089" y="2237564"/>
            <a:ext cx="4035172" cy="403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4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6"/>
            <a:ext cx="8229600" cy="968960"/>
          </a:xfrm>
        </p:spPr>
        <p:txBody>
          <a:bodyPr/>
          <a:lstStyle/>
          <a:p>
            <a:r>
              <a:rPr lang="en-US" dirty="0" smtClean="0"/>
              <a:t>Know your rights (Feb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15" y="993412"/>
            <a:ext cx="8575053" cy="5708974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Schools’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policies must ensure good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, self-discipline and respect and ensure that pupils complete assigned work</a:t>
            </a:r>
          </a:p>
          <a:p>
            <a:r>
              <a:rPr lang="en-US" sz="2000" dirty="0" smtClean="0"/>
              <a:t>Teachers have a statutory right to </a:t>
            </a:r>
            <a:r>
              <a:rPr lang="en-US" sz="2000" dirty="0" err="1" smtClean="0"/>
              <a:t>discipine</a:t>
            </a:r>
            <a:r>
              <a:rPr lang="en-US" sz="2000" dirty="0" smtClean="0"/>
              <a:t> pupils whose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is unacceptable, who break school rules or who fail to follow a reasonable instruction.  This includes circumstances out of school which could adversely affect the reputation of the school, or have repercussions for the orderly running of the school, or pose a threat to another pupil or member of the public</a:t>
            </a:r>
          </a:p>
          <a:p>
            <a:r>
              <a:rPr lang="en-US" sz="2000" dirty="0" smtClean="0"/>
              <a:t>Teachers have the power to impose detentions outside school hours: parental consent is not required</a:t>
            </a:r>
          </a:p>
          <a:p>
            <a:r>
              <a:rPr lang="en-US" sz="2000" dirty="0" smtClean="0"/>
              <a:t>Teachers can confiscate pupils’ property and are protected from liability for damage for lost or confiscated items provided they have acted lawfully</a:t>
            </a:r>
          </a:p>
          <a:p>
            <a:r>
              <a:rPr lang="en-US" sz="2000" dirty="0" smtClean="0"/>
              <a:t>Teachers can use the following as sanctions: verbal reprimand, extra or repeated work, written tasks, loss of privileges, detention or missing break, school-based community service, a report</a:t>
            </a:r>
          </a:p>
          <a:p>
            <a:r>
              <a:rPr lang="en-US" sz="2000" dirty="0" smtClean="0"/>
              <a:t>Detentions at lunch must give pupils reasonable time to eat, drink and use the toilet.  Detentions after school should not put pupils at risk</a:t>
            </a:r>
          </a:p>
          <a:p>
            <a:r>
              <a:rPr lang="en-US" sz="2000" dirty="0" smtClean="0"/>
              <a:t>Teachers can use reasonable force to prevent pupils from harming themselves or others, or damaging property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583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Readability</a:t>
            </a:r>
          </a:p>
          <a:p>
            <a:r>
              <a:rPr lang="en-US" sz="2000" dirty="0" smtClean="0"/>
              <a:t>Template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plan</a:t>
            </a:r>
          </a:p>
          <a:p>
            <a:r>
              <a:rPr lang="en-US" sz="2000" dirty="0" smtClean="0"/>
              <a:t>Discipline Audit</a:t>
            </a:r>
          </a:p>
          <a:p>
            <a:r>
              <a:rPr lang="en-US" sz="2000" dirty="0" smtClean="0"/>
              <a:t>Building Learning Power Audit</a:t>
            </a:r>
          </a:p>
          <a:p>
            <a:r>
              <a:rPr lang="en-US" sz="2000" dirty="0" err="1" smtClean="0"/>
              <a:t>Behaviour</a:t>
            </a:r>
            <a:r>
              <a:rPr lang="en-US" sz="2000" dirty="0" smtClean="0"/>
              <a:t> Strategies booklet</a:t>
            </a:r>
          </a:p>
          <a:p>
            <a:r>
              <a:rPr lang="en-US" sz="2000" dirty="0" smtClean="0"/>
              <a:t>Exemplar Personal Learning Strategies</a:t>
            </a:r>
          </a:p>
          <a:p>
            <a:r>
              <a:rPr lang="en-US" sz="2000" dirty="0" smtClean="0"/>
              <a:t>Strategies that add value</a:t>
            </a:r>
          </a:p>
          <a:p>
            <a:r>
              <a:rPr lang="en-US" sz="2000" dirty="0" smtClean="0"/>
              <a:t>Needs Focused Interventions: Proactive responses for 7 Common Classroom Problems</a:t>
            </a:r>
          </a:p>
          <a:p>
            <a:r>
              <a:rPr lang="en-US" sz="2000" dirty="0" smtClean="0"/>
              <a:t>Other intervention and learning strategies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596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reading or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Teach like a Champion U Tube videos</a:t>
            </a:r>
          </a:p>
          <a:p>
            <a:r>
              <a:rPr lang="en-US" sz="2000" dirty="0" err="1" smtClean="0"/>
              <a:t>Behaviour</a:t>
            </a:r>
            <a:r>
              <a:rPr lang="en-US" sz="2000" dirty="0" smtClean="0"/>
              <a:t> and Discipline in Schools Feb 2014</a:t>
            </a:r>
          </a:p>
          <a:p>
            <a:r>
              <a:rPr lang="en-US" sz="2000" dirty="0" smtClean="0"/>
              <a:t>Steer </a:t>
            </a:r>
            <a:r>
              <a:rPr lang="en-US" sz="2000" dirty="0"/>
              <a:t>Report: What Works in Schools 2009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or Advice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ruth.powley1@gmail.com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1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</a:t>
            </a:r>
            <a:r>
              <a:rPr lang="en-US" dirty="0" smtClean="0"/>
              <a:t> strands in creating good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1. Personal discipline skills</a:t>
            </a:r>
          </a:p>
          <a:p>
            <a:pPr marL="0" indent="0">
              <a:buNone/>
            </a:pPr>
            <a:r>
              <a:rPr lang="en-US" sz="2000" dirty="0" smtClean="0"/>
              <a:t>2. A climate for success</a:t>
            </a:r>
          </a:p>
          <a:p>
            <a:pPr marL="0" indent="0">
              <a:buNone/>
            </a:pPr>
            <a:r>
              <a:rPr lang="en-US" sz="2000" dirty="0" smtClean="0"/>
              <a:t>3. A secure environment</a:t>
            </a:r>
          </a:p>
          <a:p>
            <a:pPr marL="0" indent="0">
              <a:buNone/>
            </a:pPr>
            <a:r>
              <a:rPr lang="en-US" sz="2000" dirty="0" smtClean="0"/>
              <a:t>4. Effective classroom management</a:t>
            </a:r>
          </a:p>
          <a:p>
            <a:pPr marL="0" indent="0">
              <a:buNone/>
            </a:pPr>
            <a:r>
              <a:rPr lang="en-US" sz="2000" dirty="0" smtClean="0"/>
              <a:t>5. Effective rewards and sanctions</a:t>
            </a:r>
          </a:p>
          <a:p>
            <a:pPr marL="0" indent="0">
              <a:buNone/>
            </a:pPr>
            <a:r>
              <a:rPr lang="en-US" sz="2000" dirty="0" smtClean="0"/>
              <a:t>6. Intelligent </a:t>
            </a:r>
            <a:r>
              <a:rPr lang="en-US" sz="2000" dirty="0" err="1" smtClean="0"/>
              <a:t>behaviour</a:t>
            </a:r>
            <a:r>
              <a:rPr lang="en-US" sz="2000" dirty="0" smtClean="0"/>
              <a:t> strategies</a:t>
            </a:r>
          </a:p>
          <a:p>
            <a:pPr marL="0" indent="0">
              <a:buNone/>
            </a:pPr>
            <a:r>
              <a:rPr lang="en-US" sz="2000" dirty="0" smtClean="0"/>
              <a:t>7. Pupil Support Systems</a:t>
            </a:r>
          </a:p>
          <a:p>
            <a:pPr marL="0" indent="0">
              <a:buNone/>
            </a:pPr>
            <a:r>
              <a:rPr lang="en-US" sz="2000" dirty="0" smtClean="0"/>
              <a:t>8. Parental Engagement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80663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1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552836"/>
              </p:ext>
            </p:extLst>
          </p:nvPr>
        </p:nvGraphicFramePr>
        <p:xfrm>
          <a:off x="-12574" y="274638"/>
          <a:ext cx="9455191" cy="587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342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Take responsibility for your own discipline where you can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8381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If you do X then I’m going to have to do Y, and if I do that then Z will happen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options if you are not sure of your back up:</a:t>
            </a:r>
          </a:p>
          <a:p>
            <a:pPr>
              <a:buFontTx/>
              <a:buChar char="-"/>
            </a:pPr>
            <a:r>
              <a:rPr lang="en-US" sz="2400" dirty="0" smtClean="0"/>
              <a:t>Your tenacity</a:t>
            </a:r>
          </a:p>
          <a:p>
            <a:pPr>
              <a:buFontTx/>
              <a:buChar char="-"/>
            </a:pPr>
            <a:r>
              <a:rPr lang="en-US" sz="2400" dirty="0" smtClean="0"/>
              <a:t>Your impact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Avoid looking like you’re passing on discipline</a:t>
            </a:r>
            <a:endParaRPr lang="en-US" sz="24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153" r="3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608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a Houdini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Do it outside the door without an audience</a:t>
            </a:r>
          </a:p>
          <a:p>
            <a:r>
              <a:rPr lang="en-US" sz="2000" dirty="0" smtClean="0"/>
              <a:t>Don’t threaten what you can’t deliver</a:t>
            </a:r>
          </a:p>
          <a:p>
            <a:r>
              <a:rPr lang="en-US" sz="2000" dirty="0" smtClean="0"/>
              <a:t>Use the language of retrieval</a:t>
            </a:r>
          </a:p>
          <a:p>
            <a:r>
              <a:rPr lang="en-US" sz="2000" dirty="0" smtClean="0"/>
              <a:t>Control through not controlling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 smtClean="0"/>
              <a:t>“If you feel that, that’s the best option for you...”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324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 the psychology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5958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Petty gives </a:t>
            </a:r>
            <a:r>
              <a:rPr lang="en-US" sz="2400" b="1" dirty="0" err="1" smtClean="0"/>
              <a:t>behaviour</a:t>
            </a:r>
            <a:r>
              <a:rPr lang="en-US" sz="2400" b="1" dirty="0" smtClean="0"/>
              <a:t> management skills a 1.3 effect size</a:t>
            </a:r>
          </a:p>
          <a:p>
            <a:r>
              <a:rPr lang="en-US" sz="2400" dirty="0" smtClean="0"/>
              <a:t>Remember </a:t>
            </a:r>
            <a:r>
              <a:rPr lang="en-US" sz="2400" dirty="0" err="1"/>
              <a:t>b</a:t>
            </a:r>
            <a:r>
              <a:rPr lang="en-US" sz="2400" dirty="0" err="1" smtClean="0"/>
              <a:t>ehaviour</a:t>
            </a:r>
            <a:r>
              <a:rPr lang="en-US" sz="2400" dirty="0" smtClean="0"/>
              <a:t> is a game</a:t>
            </a:r>
          </a:p>
          <a:p>
            <a:r>
              <a:rPr lang="en-US" sz="2400" dirty="0" smtClean="0"/>
              <a:t>Keep calm and carry on</a:t>
            </a:r>
          </a:p>
          <a:p>
            <a:r>
              <a:rPr lang="en-US" sz="2400" dirty="0" smtClean="0"/>
              <a:t>Use the withdrawal technique</a:t>
            </a:r>
          </a:p>
          <a:p>
            <a:r>
              <a:rPr lang="en-US" sz="2400" dirty="0" smtClean="0"/>
              <a:t>Follow through</a:t>
            </a:r>
          </a:p>
          <a:p>
            <a:r>
              <a:rPr lang="en-US" sz="2400" dirty="0" smtClean="0"/>
              <a:t>Believe in yourself and your discipline</a:t>
            </a:r>
          </a:p>
          <a:p>
            <a:r>
              <a:rPr lang="en-US" sz="2400" dirty="0" smtClean="0"/>
              <a:t>Own the room</a:t>
            </a:r>
          </a:p>
          <a:p>
            <a:r>
              <a:rPr lang="en-US" sz="2400" dirty="0" smtClean="0"/>
              <a:t>Fake it ‘til you make it!</a:t>
            </a:r>
          </a:p>
          <a:p>
            <a:r>
              <a:rPr lang="en-US" sz="2400" dirty="0" smtClean="0"/>
              <a:t>Remember it’s not </a:t>
            </a:r>
            <a:r>
              <a:rPr lang="en-US" sz="2400" dirty="0" smtClean="0"/>
              <a:t>personal</a:t>
            </a:r>
          </a:p>
          <a:p>
            <a:r>
              <a:rPr lang="en-US" sz="2400" dirty="0" smtClean="0"/>
              <a:t>Keep it </a:t>
            </a:r>
            <a:r>
              <a:rPr lang="en-US" sz="2400" smtClean="0"/>
              <a:t>in perspective</a:t>
            </a:r>
            <a:endParaRPr lang="en-US" sz="2400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971" b="1971"/>
          <a:stretch>
            <a:fillRect/>
          </a:stretch>
        </p:blipFill>
        <p:spPr>
          <a:xfrm>
            <a:off x="5016784" y="1417638"/>
            <a:ext cx="3682387" cy="4126764"/>
          </a:xfrm>
        </p:spPr>
      </p:pic>
    </p:spTree>
    <p:extLst>
      <p:ext uri="{BB962C8B-B14F-4D97-AF65-F5344CB8AC3E}">
        <p14:creationId xmlns:p14="http://schemas.microsoft.com/office/powerpoint/2010/main" val="423465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Create a climate for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Creating relaxed alert learners:</a:t>
            </a:r>
          </a:p>
          <a:p>
            <a:r>
              <a:rPr lang="en-US" sz="2000" dirty="0" smtClean="0"/>
              <a:t>High expectations</a:t>
            </a:r>
          </a:p>
          <a:p>
            <a:r>
              <a:rPr lang="en-US" sz="2000" dirty="0" smtClean="0"/>
              <a:t>The language of possibility, success and ‘can do’</a:t>
            </a:r>
          </a:p>
          <a:p>
            <a:r>
              <a:rPr lang="en-US" sz="2000" dirty="0" smtClean="0"/>
              <a:t>How do you present?  What messages are you giving about</a:t>
            </a:r>
            <a:r>
              <a:rPr lang="en-US" sz="2000" dirty="0"/>
              <a:t>:</a:t>
            </a:r>
            <a:endParaRPr lang="en-US" sz="2000" dirty="0" smtClean="0"/>
          </a:p>
          <a:p>
            <a:pPr marL="457200" indent="-457200">
              <a:buAutoNum type="alphaLcPeriod"/>
            </a:pPr>
            <a:r>
              <a:rPr lang="en-US" sz="2000" dirty="0" smtClean="0"/>
              <a:t>Yourself</a:t>
            </a:r>
          </a:p>
          <a:p>
            <a:pPr marL="457200" indent="-457200">
              <a:buAutoNum type="alphaLcPeriod"/>
            </a:pPr>
            <a:r>
              <a:rPr lang="en-US" sz="2000" dirty="0" smtClean="0"/>
              <a:t>Your space</a:t>
            </a:r>
          </a:p>
          <a:p>
            <a:pPr marL="457200" indent="-457200">
              <a:buAutoNum type="alphaLcPeriod"/>
            </a:pPr>
            <a:r>
              <a:rPr lang="en-US" sz="2000" dirty="0" smtClean="0"/>
              <a:t>Your lessons</a:t>
            </a:r>
          </a:p>
          <a:p>
            <a:pPr marL="457200" indent="-457200">
              <a:buAutoNum type="alphaLcPeriod"/>
            </a:pPr>
            <a:r>
              <a:rPr lang="en-US" sz="2000" dirty="0" smtClean="0"/>
              <a:t>Your resources</a:t>
            </a:r>
          </a:p>
          <a:p>
            <a:r>
              <a:rPr lang="en-US" sz="2000" dirty="0" smtClean="0"/>
              <a:t>Displays</a:t>
            </a:r>
          </a:p>
          <a:p>
            <a:r>
              <a:rPr lang="en-US" sz="2000" dirty="0" smtClean="0"/>
              <a:t>Immersion learning</a:t>
            </a:r>
          </a:p>
          <a:p>
            <a:r>
              <a:rPr lang="en-US" sz="2000" dirty="0" smtClean="0"/>
              <a:t>Aspiration Audit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793" y="3457145"/>
            <a:ext cx="4511809" cy="31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1634</Words>
  <Application>Microsoft Macintosh PowerPoint</Application>
  <PresentationFormat>On-screen Show (4:3)</PresentationFormat>
  <Paragraphs>287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Be better at Behaviour</vt:lpstr>
      <vt:lpstr>What do Ofsted say? (July 2014)</vt:lpstr>
      <vt:lpstr>Know your rights (Feb 2014)</vt:lpstr>
      <vt:lpstr>8 strands in creating good behaviour</vt:lpstr>
      <vt:lpstr>PowerPoint Presentation</vt:lpstr>
      <vt:lpstr>Take responsibility for your own discipline where you can</vt:lpstr>
      <vt:lpstr>Be a Houdini</vt:lpstr>
      <vt:lpstr>Understand the psychology</vt:lpstr>
      <vt:lpstr>2. Create a climate for success</vt:lpstr>
      <vt:lpstr>Because you’re both worth it</vt:lpstr>
      <vt:lpstr>Like them</vt:lpstr>
      <vt:lpstr>3. Create a secure environment</vt:lpstr>
      <vt:lpstr>0 to 60 is only good for cars Signpost your escalation clearly and consistently</vt:lpstr>
      <vt:lpstr>4. Manage your classroom</vt:lpstr>
      <vt:lpstr>Impact of behaviour management on quality of teaching</vt:lpstr>
      <vt:lpstr>Use Learning Treats</vt:lpstr>
      <vt:lpstr>Keep it calm</vt:lpstr>
      <vt:lpstr>Have the conversation but PPN it</vt:lpstr>
      <vt:lpstr>5. Don’t forget to reward</vt:lpstr>
      <vt:lpstr>Sanctions that sanction</vt:lpstr>
      <vt:lpstr>6. Strategise</vt:lpstr>
      <vt:lpstr>Be a Napoleon</vt:lpstr>
      <vt:lpstr>Non Verbal Strategies</vt:lpstr>
      <vt:lpstr>Verbal strategies</vt:lpstr>
      <vt:lpstr>Confrontation</vt:lpstr>
      <vt:lpstr>If it ain’t working, don’t do it</vt:lpstr>
      <vt:lpstr>Approach from the side</vt:lpstr>
      <vt:lpstr>7. Support Pupils</vt:lpstr>
      <vt:lpstr>8. Engage Parents</vt:lpstr>
      <vt:lpstr>Resources</vt:lpstr>
      <vt:lpstr>Extra reading or Support</vt:lpstr>
      <vt:lpstr>Questions or Advice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makes behaviour better?</dc:title>
  <dc:creator>Ruth Powley</dc:creator>
  <cp:lastModifiedBy>Ruth Powley</cp:lastModifiedBy>
  <cp:revision>49</cp:revision>
  <dcterms:created xsi:type="dcterms:W3CDTF">2014-09-22T10:29:40Z</dcterms:created>
  <dcterms:modified xsi:type="dcterms:W3CDTF">2014-09-27T16:40:41Z</dcterms:modified>
</cp:coreProperties>
</file>