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27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03F4D6C-06E3-4B6D-B061-6B5DF760562D}" type="datetimeFigureOut">
              <a:rPr lang="en-GB" smtClean="0"/>
              <a:pPr/>
              <a:t>20/10/2014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366855D-9D4E-45F0-8EAE-FAC45BF2B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4D6C-06E3-4B6D-B061-6B5DF760562D}" type="datetimeFigureOut">
              <a:rPr lang="en-GB" smtClean="0"/>
              <a:pPr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855D-9D4E-45F0-8EAE-FAC45BF2B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4D6C-06E3-4B6D-B061-6B5DF760562D}" type="datetimeFigureOut">
              <a:rPr lang="en-GB" smtClean="0"/>
              <a:pPr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855D-9D4E-45F0-8EAE-FAC45BF2B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4D6C-06E3-4B6D-B061-6B5DF760562D}" type="datetimeFigureOut">
              <a:rPr lang="en-GB" smtClean="0"/>
              <a:pPr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855D-9D4E-45F0-8EAE-FAC45BF2B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4D6C-06E3-4B6D-B061-6B5DF760562D}" type="datetimeFigureOut">
              <a:rPr lang="en-GB" smtClean="0"/>
              <a:pPr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855D-9D4E-45F0-8EAE-FAC45BF2B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4D6C-06E3-4B6D-B061-6B5DF760562D}" type="datetimeFigureOut">
              <a:rPr lang="en-GB" smtClean="0"/>
              <a:pPr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855D-9D4E-45F0-8EAE-FAC45BF2B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3F4D6C-06E3-4B6D-B061-6B5DF760562D}" type="datetimeFigureOut">
              <a:rPr lang="en-GB" smtClean="0"/>
              <a:pPr/>
              <a:t>20/10/2014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66855D-9D4E-45F0-8EAE-FAC45BF2B42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03F4D6C-06E3-4B6D-B061-6B5DF760562D}" type="datetimeFigureOut">
              <a:rPr lang="en-GB" smtClean="0"/>
              <a:pPr/>
              <a:t>20/10/2014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366855D-9D4E-45F0-8EAE-FAC45BF2B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4D6C-06E3-4B6D-B061-6B5DF760562D}" type="datetimeFigureOut">
              <a:rPr lang="en-GB" smtClean="0"/>
              <a:pPr/>
              <a:t>20/10/2014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855D-9D4E-45F0-8EAE-FAC45BF2B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4D6C-06E3-4B6D-B061-6B5DF760562D}" type="datetimeFigureOut">
              <a:rPr lang="en-GB" smtClean="0"/>
              <a:pPr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855D-9D4E-45F0-8EAE-FAC45BF2B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4D6C-06E3-4B6D-B061-6B5DF760562D}" type="datetimeFigureOut">
              <a:rPr lang="en-GB" smtClean="0"/>
              <a:pPr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855D-9D4E-45F0-8EAE-FAC45BF2B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03F4D6C-06E3-4B6D-B061-6B5DF760562D}" type="datetimeFigureOut">
              <a:rPr lang="en-GB" smtClean="0"/>
              <a:pPr/>
              <a:t>20/10/2014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366855D-9D4E-45F0-8EAE-FAC45BF2B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reflectionsofmyteaching.blogspot.co.uk/search/label/Critique" TargetMode="Externa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Peer &amp; Self Assessment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Strategies and Pitfalls 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r>
              <a:rPr lang="en-GB" dirty="0" smtClean="0"/>
              <a:t> Benefits of Peer &amp; Self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858555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GB" sz="1800" b="1" dirty="0" smtClean="0"/>
              <a:t>Peer Assessment</a:t>
            </a:r>
          </a:p>
          <a:p>
            <a:r>
              <a:rPr lang="en-GB" sz="1800" dirty="0" smtClean="0"/>
              <a:t>Learners provide each other with lots of additional feedback: the multiplier effect</a:t>
            </a:r>
          </a:p>
          <a:p>
            <a:r>
              <a:rPr lang="en-GB" sz="1800" dirty="0"/>
              <a:t>Learners work </a:t>
            </a:r>
            <a:r>
              <a:rPr lang="en-GB" sz="1800" dirty="0" smtClean="0"/>
              <a:t>together</a:t>
            </a:r>
          </a:p>
          <a:p>
            <a:pPr marL="109728" indent="0">
              <a:buNone/>
            </a:pPr>
            <a:endParaRPr lang="en-GB" sz="1800" dirty="0"/>
          </a:p>
          <a:p>
            <a:pPr marL="109728" indent="0">
              <a:buNone/>
            </a:pPr>
            <a:r>
              <a:rPr lang="en-GB" sz="1800" b="1" dirty="0" smtClean="0"/>
              <a:t>Peer and Self Assessment</a:t>
            </a:r>
          </a:p>
          <a:p>
            <a:r>
              <a:rPr lang="en-GB" sz="1800" dirty="0" smtClean="0"/>
              <a:t>Learners internalise the standards they should be aiming for</a:t>
            </a:r>
          </a:p>
          <a:p>
            <a:r>
              <a:rPr lang="en-GB" sz="1800" dirty="0" smtClean="0"/>
              <a:t>Learners recognise strengths and weaknesses in work, and think of next steps for improvement</a:t>
            </a:r>
          </a:p>
          <a:p>
            <a:r>
              <a:rPr lang="en-GB" sz="1800" dirty="0" smtClean="0"/>
              <a:t>Learners are actively involved in their learning</a:t>
            </a:r>
          </a:p>
          <a:p>
            <a:r>
              <a:rPr lang="en-GB" sz="1800" b="1" dirty="0" smtClean="0"/>
              <a:t>By observing peer and self-assessment, teachers can see where students misunderstand what they are trying to do</a:t>
            </a:r>
            <a:endParaRPr lang="en-GB" sz="1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</p:txBody>
      </p:sp>
      <p:pic>
        <p:nvPicPr>
          <p:cNvPr id="1027" name="Picture 3" descr="C:\Users\Desktop\AppData\Local\Microsoft\Windows\Temporary Internet Files\Content.IE5\RTA1T0U1\MP90043956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220" y="2636912"/>
            <a:ext cx="4206459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Pitfalls to avoid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1800" dirty="0" err="1" smtClean="0"/>
              <a:t>Nuthall</a:t>
            </a:r>
            <a:r>
              <a:rPr lang="en-GB" sz="1800" dirty="0" smtClean="0"/>
              <a:t> points out that </a:t>
            </a:r>
            <a:r>
              <a:rPr lang="en-GB" sz="1800" dirty="0" smtClean="0"/>
              <a:t>about 80% of the feedback that students give each other </a:t>
            </a:r>
            <a:r>
              <a:rPr lang="en-GB" sz="1800" smtClean="0"/>
              <a:t>is wrong</a:t>
            </a:r>
            <a:endParaRPr lang="en-GB" sz="1800" dirty="0" smtClean="0"/>
          </a:p>
          <a:p>
            <a:r>
              <a:rPr lang="en-GB" sz="1800" dirty="0" smtClean="0"/>
              <a:t>The focus of the assessment needs to be limited to that which students can accurately assess</a:t>
            </a:r>
          </a:p>
          <a:p>
            <a:r>
              <a:rPr lang="en-GB" sz="1800" dirty="0" smtClean="0"/>
              <a:t>Students and parents may misunderstand the purpose of peer and self assessment</a:t>
            </a:r>
          </a:p>
          <a:p>
            <a:r>
              <a:rPr lang="en-GB" sz="1800" dirty="0" smtClean="0"/>
              <a:t>Students may fear over or under criticism in peer assessment</a:t>
            </a:r>
          </a:p>
          <a:p>
            <a:r>
              <a:rPr lang="en-GB" sz="1800" dirty="0" smtClean="0"/>
              <a:t>Teachers may use peer and self-assessment inappropriately or uncritically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5" name="Picture 7" descr="C:\Users\Desktop\AppData\Local\Microsoft\Windows\Temporary Internet Files\Content.IE5\5L2ONHCS\MP90042304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348880"/>
            <a:ext cx="3528392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/>
          <a:lstStyle/>
          <a:p>
            <a:r>
              <a:rPr lang="en-GB" dirty="0" smtClean="0"/>
              <a:t>Peer and Self Assessment Ideas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618856" cy="5256585"/>
          </a:xfrm>
        </p:spPr>
        <p:txBody>
          <a:bodyPr>
            <a:normAutofit/>
          </a:bodyPr>
          <a:lstStyle/>
          <a:p>
            <a:r>
              <a:rPr lang="en-GB" sz="1800" dirty="0" smtClean="0"/>
              <a:t>Focus assessment on what students can realistically assess. </a:t>
            </a:r>
            <a:r>
              <a:rPr lang="en-GB" sz="1800" dirty="0"/>
              <a:t>F</a:t>
            </a:r>
            <a:r>
              <a:rPr lang="en-GB" sz="1800" dirty="0" smtClean="0"/>
              <a:t>or examples see </a:t>
            </a:r>
            <a:r>
              <a:rPr lang="en-GB" sz="1800" i="1" dirty="0" smtClean="0"/>
              <a:t>Essay Self-Assessment</a:t>
            </a:r>
            <a:endParaRPr lang="en-GB" sz="1800" dirty="0" smtClean="0"/>
          </a:p>
          <a:p>
            <a:r>
              <a:rPr lang="en-GB" sz="1800" dirty="0"/>
              <a:t>To make students aware of different parts of the mark scheme get them to colour code their </a:t>
            </a:r>
            <a:r>
              <a:rPr lang="en-GB" sz="1800" dirty="0" smtClean="0"/>
              <a:t>marking</a:t>
            </a:r>
          </a:p>
          <a:p>
            <a:r>
              <a:rPr lang="en-GB" sz="1800" dirty="0" smtClean="0"/>
              <a:t>Model assessment</a:t>
            </a:r>
          </a:p>
          <a:p>
            <a:r>
              <a:rPr lang="en-GB" sz="1800" dirty="0" smtClean="0"/>
              <a:t>Have clear and realistic success criteria that work will be assessed on</a:t>
            </a:r>
          </a:p>
          <a:p>
            <a:r>
              <a:rPr lang="en-GB" sz="1800" dirty="0" smtClean="0"/>
              <a:t>Practice peer assessment on anonymous work</a:t>
            </a:r>
          </a:p>
          <a:p>
            <a:r>
              <a:rPr lang="en-GB" sz="1800" dirty="0" smtClean="0"/>
              <a:t>Always check the quality and accuracy of peer and self assessment and provide feedback</a:t>
            </a:r>
          </a:p>
          <a:p>
            <a:r>
              <a:rPr lang="en-GB" sz="1800" dirty="0" smtClean="0"/>
              <a:t>Use feedback stems for </a:t>
            </a:r>
            <a:r>
              <a:rPr lang="en-GB" sz="1800" dirty="0" smtClean="0"/>
              <a:t>students</a:t>
            </a:r>
          </a:p>
          <a:p>
            <a:r>
              <a:rPr lang="en-GB" sz="1800" dirty="0" smtClean="0"/>
              <a:t>Use an Ethic of Excellence: see </a:t>
            </a:r>
            <a:r>
              <a:rPr lang="en-GB" sz="1800" dirty="0" smtClean="0">
                <a:hlinkClick r:id="rId2"/>
              </a:rPr>
              <a:t>@My Learning Journey</a:t>
            </a:r>
            <a:r>
              <a:rPr lang="en-GB" sz="1800" dirty="0" smtClean="0"/>
              <a:t> for great ideas</a:t>
            </a:r>
            <a:endParaRPr lang="en-GB" sz="1800" dirty="0" smtClean="0"/>
          </a:p>
          <a:p>
            <a:endParaRPr lang="en-GB" sz="1800" dirty="0"/>
          </a:p>
        </p:txBody>
      </p:sp>
      <p:pic>
        <p:nvPicPr>
          <p:cNvPr id="8" name="Picture 2" descr="C:\Users\Desktop\AppData\Local\Microsoft\Windows\Temporary Internet Files\Content.IE5\BHV3Q27Q\MP900439561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636912"/>
            <a:ext cx="3462536" cy="2695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Strategy: Feedback Stems for Students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You have met the criteria here by...</a:t>
            </a:r>
          </a:p>
          <a:p>
            <a:r>
              <a:rPr lang="en-GB" sz="1800" dirty="0" smtClean="0"/>
              <a:t>Your best paragraph is...</a:t>
            </a:r>
          </a:p>
          <a:p>
            <a:r>
              <a:rPr lang="en-GB" sz="1800" dirty="0" smtClean="0"/>
              <a:t>You could improve further by...</a:t>
            </a:r>
          </a:p>
          <a:p>
            <a:r>
              <a:rPr lang="en-GB" sz="1800" dirty="0" smtClean="0"/>
              <a:t>You have not yet met this part of the criteria because...</a:t>
            </a:r>
          </a:p>
          <a:p>
            <a:r>
              <a:rPr lang="en-GB" sz="1800" dirty="0" smtClean="0"/>
              <a:t>To reach the next level you need to...</a:t>
            </a:r>
          </a:p>
          <a:p>
            <a:r>
              <a:rPr lang="en-GB" sz="1800" dirty="0" smtClean="0"/>
              <a:t>I like the way you have...</a:t>
            </a:r>
          </a:p>
          <a:p>
            <a:r>
              <a:rPr lang="en-GB" sz="1800" dirty="0" smtClean="0"/>
              <a:t>This is effective because...</a:t>
            </a:r>
          </a:p>
          <a:p>
            <a:r>
              <a:rPr lang="en-GB" sz="1800" dirty="0" smtClean="0"/>
              <a:t>This is a good idea because...</a:t>
            </a:r>
          </a:p>
          <a:p>
            <a:r>
              <a:rPr lang="en-GB" sz="1800" dirty="0" smtClean="0"/>
              <a:t>The best thing about your work is...</a:t>
            </a:r>
          </a:p>
          <a:p>
            <a:r>
              <a:rPr lang="en-GB" sz="1800" dirty="0" smtClean="0"/>
              <a:t>Would it be better if... </a:t>
            </a:r>
            <a:endParaRPr lang="en-GB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127" name="Picture 7" descr="C:\Users\Desktop\AppData\Local\Microsoft\Windows\Temporary Internet Files\Content.IE5\5L2ONHCS\MP90042782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276872"/>
            <a:ext cx="3928093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258</TotalTime>
  <Words>347</Words>
  <Application>Microsoft Macintosh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Peer &amp; Self Assessment</vt:lpstr>
      <vt:lpstr> Benefits of Peer &amp; Self Assessment</vt:lpstr>
      <vt:lpstr>Pitfalls to avoid</vt:lpstr>
      <vt:lpstr>Peer and Self Assessment Ideas</vt:lpstr>
      <vt:lpstr>Strategy: Feedback Stems for Students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Stretch and Challenge</dc:title>
  <dc:creator>Desktop</dc:creator>
  <cp:lastModifiedBy>Ruth Powley</cp:lastModifiedBy>
  <cp:revision>12</cp:revision>
  <dcterms:created xsi:type="dcterms:W3CDTF">2012-07-26T10:58:31Z</dcterms:created>
  <dcterms:modified xsi:type="dcterms:W3CDTF">2014-10-20T11:26:52Z</dcterms:modified>
</cp:coreProperties>
</file>