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2"/>
  </p:handoutMasterIdLst>
  <p:sldIdLst>
    <p:sldId id="412" r:id="rId2"/>
    <p:sldId id="425" r:id="rId3"/>
    <p:sldId id="426" r:id="rId4"/>
    <p:sldId id="431" r:id="rId5"/>
    <p:sldId id="427" r:id="rId6"/>
    <p:sldId id="428" r:id="rId7"/>
    <p:sldId id="429" r:id="rId8"/>
    <p:sldId id="418" r:id="rId9"/>
    <p:sldId id="430" r:id="rId10"/>
    <p:sldId id="423" r:id="rId11"/>
  </p:sldIdLst>
  <p:sldSz cx="9144000" cy="6858000" type="screen4x3"/>
  <p:notesSz cx="6669088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4533" autoAdjust="0"/>
  </p:normalViewPr>
  <p:slideViewPr>
    <p:cSldViewPr>
      <p:cViewPr>
        <p:scale>
          <a:sx n="80" d="100"/>
          <a:sy n="80" d="100"/>
        </p:scale>
        <p:origin x="-4080" y="-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395"/>
          </a:xfrm>
          <a:prstGeom prst="rect">
            <a:avLst/>
          </a:prstGeom>
        </p:spPr>
        <p:txBody>
          <a:bodyPr vert="horz" lIns="94492" tIns="47246" rIns="94492" bIns="472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395"/>
          </a:xfrm>
          <a:prstGeom prst="rect">
            <a:avLst/>
          </a:prstGeom>
        </p:spPr>
        <p:txBody>
          <a:bodyPr vert="horz" lIns="94492" tIns="47246" rIns="94492" bIns="47246" rtlCol="0"/>
          <a:lstStyle>
            <a:lvl1pPr algn="r">
              <a:defRPr sz="1200"/>
            </a:lvl1pPr>
          </a:lstStyle>
          <a:p>
            <a:fld id="{009BF1D0-020F-4FEC-9811-D972B71FA869}" type="datetimeFigureOut">
              <a:rPr lang="en-GB" smtClean="0"/>
              <a:pPr/>
              <a:t>07/10/2014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889938" cy="493395"/>
          </a:xfrm>
          <a:prstGeom prst="rect">
            <a:avLst/>
          </a:prstGeom>
        </p:spPr>
        <p:txBody>
          <a:bodyPr vert="horz" lIns="94492" tIns="47246" rIns="94492" bIns="472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2793"/>
            <a:ext cx="2889938" cy="493395"/>
          </a:xfrm>
          <a:prstGeom prst="rect">
            <a:avLst/>
          </a:prstGeom>
        </p:spPr>
        <p:txBody>
          <a:bodyPr vert="horz" lIns="94492" tIns="47246" rIns="94492" bIns="47246" rtlCol="0" anchor="b"/>
          <a:lstStyle>
            <a:lvl1pPr algn="r">
              <a:defRPr sz="1200"/>
            </a:lvl1pPr>
          </a:lstStyle>
          <a:p>
            <a:fld id="{D4CBAB17-2A13-4089-93E9-E971D6952E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4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007A-CF39-4281-B1E0-2EF582E7E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Progress Checking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119862"/>
          </a:xfrm>
        </p:spPr>
        <p:txBody>
          <a:bodyPr>
            <a:normAutofit/>
          </a:bodyPr>
          <a:lstStyle/>
          <a:p>
            <a:r>
              <a:rPr lang="en-GB" dirty="0" smtClean="0"/>
              <a:t>Strategies and Pitfalls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Progress Checking Questions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538526"/>
              </p:ext>
            </p:extLst>
          </p:nvPr>
        </p:nvGraphicFramePr>
        <p:xfrm>
          <a:off x="381000" y="2209800"/>
          <a:ext cx="861060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527"/>
                <a:gridCol w="1275644"/>
                <a:gridCol w="1230086"/>
                <a:gridCol w="1230086"/>
                <a:gridCol w="1230086"/>
                <a:gridCol w="1164771"/>
                <a:gridCol w="1295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are the advantages/ disadvantages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of working in this way?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advice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would you give to someone who...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If I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was to teach this lesson again what should I keep/ change?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How has your thinking changed since the start of the lesson?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different learning </a:t>
                      </a:r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strategies </a:t>
                      </a:r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have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you used, and which was most helpful?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was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the most valuable feedback you got today?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Where have you made improvements to your work?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Who,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or what, helped you to make progress?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would a good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outcome look like?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made you decide to include?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best helped you to understand?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Which resource that you used was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most useful?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was the most challenging aspect of...?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How could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you prove that you have made progress?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How did you manage to overcome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a difficulty?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Why did you use that strategy?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Who contributed most to your group?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do you predict will be the outcome?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How does what we’ve learned today link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to...?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Who else could you use this skill?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was your best/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worst choice today?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has been your best/ worst decision?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has been the best question asked?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were the 3 main things you learned?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was interesting about this lesson?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If you could repeat this,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how would you change it?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helped/ hindered you most today?</a:t>
                      </a:r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What is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least clear to you?</a:t>
                      </a:r>
                      <a:endParaRPr lang="en-GB" sz="1200" b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GB" sz="12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Pitfalls to avoid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5098987"/>
          </a:xfrm>
        </p:spPr>
        <p:txBody>
          <a:bodyPr>
            <a:normAutofit/>
          </a:bodyPr>
          <a:lstStyle/>
          <a:p>
            <a:r>
              <a:rPr lang="en-US" b="1" dirty="0" smtClean="0"/>
              <a:t>Superficial progress checking.  </a:t>
            </a:r>
            <a:r>
              <a:rPr lang="en-US" dirty="0" smtClean="0"/>
              <a:t>Just because a student gives you a ‘thumbs up’ doesn’t mean that they understand</a:t>
            </a:r>
          </a:p>
          <a:p>
            <a:r>
              <a:rPr lang="en-US" b="1" dirty="0" smtClean="0"/>
              <a:t>Inaccurate progress checking.  </a:t>
            </a:r>
            <a:r>
              <a:rPr lang="en-US" dirty="0" smtClean="0"/>
              <a:t>Student perceptions of what they understand may be wrong</a:t>
            </a:r>
          </a:p>
          <a:p>
            <a:r>
              <a:rPr lang="en-US" b="1" dirty="0" smtClean="0"/>
              <a:t>Unhelpful progress checking.  </a:t>
            </a:r>
            <a:r>
              <a:rPr lang="en-US" dirty="0" smtClean="0"/>
              <a:t>Just because the student understands, doesn’t mean that they will remember: “</a:t>
            </a:r>
            <a:r>
              <a:rPr lang="en-US" i="1" dirty="0" smtClean="0"/>
              <a:t>as learning occurs, so does forgetting</a:t>
            </a:r>
            <a:r>
              <a:rPr lang="en-US" dirty="0" smtClean="0"/>
              <a:t>” </a:t>
            </a:r>
            <a:r>
              <a:rPr lang="en-US" dirty="0" err="1" smtClean="0"/>
              <a:t>Nuthall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579" r="9579"/>
          <a:stretch>
            <a:fillRect/>
          </a:stretch>
        </p:blipFill>
        <p:spPr>
          <a:xfrm>
            <a:off x="5105400" y="2286000"/>
            <a:ext cx="3394011" cy="3803587"/>
          </a:xfrm>
        </p:spPr>
      </p:pic>
    </p:spTree>
    <p:extLst>
      <p:ext uri="{BB962C8B-B14F-4D97-AF65-F5344CB8AC3E}">
        <p14:creationId xmlns:p14="http://schemas.microsoft.com/office/powerpoint/2010/main" val="304339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can only be inferred from performance (Bjork)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Learning is invisible</a:t>
            </a:r>
          </a:p>
          <a:p>
            <a:r>
              <a:rPr lang="en-US" sz="2000" dirty="0" smtClean="0"/>
              <a:t>30% of what a student learns in a lesson is unique to that student (</a:t>
            </a:r>
            <a:r>
              <a:rPr lang="en-US" sz="2000" dirty="0" err="1" smtClean="0"/>
              <a:t>Nuthall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Learning takes time.  For learning to embed in the long-term memory it needs to be repeated at least 3 times</a:t>
            </a:r>
          </a:p>
          <a:p>
            <a:r>
              <a:rPr lang="en-US" sz="2000" dirty="0" smtClean="0"/>
              <a:t>Learning can occur without being seen in performance (latent learning)</a:t>
            </a:r>
          </a:p>
          <a:p>
            <a:r>
              <a:rPr lang="en-US" sz="2000" dirty="0" smtClean="0"/>
              <a:t>Performance can improve without learning</a:t>
            </a:r>
          </a:p>
          <a:p>
            <a:r>
              <a:rPr lang="en-US" sz="2000" dirty="0" smtClean="0"/>
              <a:t>Performance can be too dependent on the context and  lost when this is varied</a:t>
            </a:r>
          </a:p>
          <a:p>
            <a:pPr marL="109728" indent="0">
              <a:buNone/>
            </a:pP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Avoid progress checking which is actually performance checking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194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Check mastery to adjust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Common mistakes</a:t>
            </a:r>
          </a:p>
          <a:p>
            <a:r>
              <a:rPr lang="en-GB" dirty="0"/>
              <a:t>Work is pitched too high or too low</a:t>
            </a:r>
          </a:p>
          <a:p>
            <a:r>
              <a:rPr lang="en-GB" dirty="0" smtClean="0"/>
              <a:t>Due </a:t>
            </a:r>
            <a:r>
              <a:rPr lang="en-GB" dirty="0"/>
              <a:t>to lack of match some students have unnecessary repetition of work that they </a:t>
            </a:r>
            <a:r>
              <a:rPr lang="en-GB" dirty="0" smtClean="0"/>
              <a:t>have already mastered, </a:t>
            </a:r>
            <a:r>
              <a:rPr lang="en-GB" dirty="0"/>
              <a:t>while others </a:t>
            </a:r>
            <a:r>
              <a:rPr lang="en-GB" dirty="0" smtClean="0"/>
              <a:t>are moved on too swiftly </a:t>
            </a:r>
            <a:endParaRPr lang="en-GB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38" r="16538"/>
          <a:stretch>
            <a:fillRect/>
          </a:stretch>
        </p:blipFill>
        <p:spPr>
          <a:xfrm>
            <a:off x="4648200" y="21336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66644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that students understand what success looks like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Provide models of best practice</a:t>
            </a:r>
          </a:p>
          <a:p>
            <a:r>
              <a:rPr lang="en-US" dirty="0" smtClean="0"/>
              <a:t>Provide clearly delineated steps to success</a:t>
            </a:r>
          </a:p>
          <a:p>
            <a:r>
              <a:rPr lang="en-US" dirty="0" smtClean="0"/>
              <a:t>Take photos of what excellent looks like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204" r="19204"/>
          <a:stretch>
            <a:fillRect/>
          </a:stretch>
        </p:blipFill>
        <p:spPr>
          <a:xfrm>
            <a:off x="5458412" y="2249425"/>
            <a:ext cx="3228387" cy="3617976"/>
          </a:xfrm>
        </p:spPr>
      </p:pic>
    </p:spTree>
    <p:extLst>
      <p:ext uri="{BB962C8B-B14F-4D97-AF65-F5344CB8AC3E}">
        <p14:creationId xmlns:p14="http://schemas.microsoft.com/office/powerpoint/2010/main" val="142702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understanding to adjust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probing questions to check student understanding</a:t>
            </a:r>
          </a:p>
          <a:p>
            <a:r>
              <a:rPr lang="en-US" dirty="0" smtClean="0"/>
              <a:t>Use mini-whiteboards or ABCD cards to gain feedback from all students</a:t>
            </a:r>
          </a:p>
          <a:p>
            <a:r>
              <a:rPr lang="en-US" dirty="0" smtClean="0"/>
              <a:t>Probe what students understand rather than how they feel or what they think they understand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38" r="16538"/>
          <a:stretch>
            <a:fillRect/>
          </a:stretch>
        </p:blipFill>
        <p:spPr>
          <a:xfrm>
            <a:off x="4648200" y="21336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57469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where you left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3352800" cy="4525963"/>
          </a:xfrm>
        </p:spPr>
        <p:txBody>
          <a:bodyPr/>
          <a:lstStyle/>
          <a:p>
            <a:r>
              <a:rPr lang="en-US" dirty="0" smtClean="0"/>
              <a:t>At the end of the lesson set a question to gain feedback on where students are:</a:t>
            </a:r>
          </a:p>
          <a:p>
            <a:pPr marL="566928" indent="-457200">
              <a:buAutoNum type="alphaLcPeriod"/>
            </a:pPr>
            <a:r>
              <a:rPr lang="en-US" dirty="0" smtClean="0"/>
              <a:t>They understand</a:t>
            </a:r>
          </a:p>
          <a:p>
            <a:pPr marL="566928" indent="-457200">
              <a:buAutoNum type="alphaLcPeriod"/>
            </a:pPr>
            <a:r>
              <a:rPr lang="en-US" dirty="0" smtClean="0"/>
              <a:t>They can apply understanding</a:t>
            </a:r>
          </a:p>
          <a:p>
            <a:pPr marL="566928" indent="-457200">
              <a:buAutoNum type="alphaLcPeriod"/>
            </a:pPr>
            <a:r>
              <a:rPr lang="en-US" dirty="0" smtClean="0"/>
              <a:t>They can apply understanding to a new context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05" r="2105"/>
          <a:stretch>
            <a:fillRect/>
          </a:stretch>
        </p:blipFill>
        <p:spPr>
          <a:xfrm>
            <a:off x="4267200" y="2209800"/>
            <a:ext cx="4620003" cy="3346450"/>
          </a:xfrm>
        </p:spPr>
      </p:pic>
    </p:spTree>
    <p:extLst>
      <p:ext uri="{BB962C8B-B14F-4D97-AF65-F5344CB8AC3E}">
        <p14:creationId xmlns:p14="http://schemas.microsoft.com/office/powerpoint/2010/main" val="174911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Check what students are struggling with</a:t>
            </a:r>
            <a:endParaRPr lang="en-US" sz="3200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What did you struggle with today?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pic>
        <p:nvPicPr>
          <p:cNvPr id="5" name="Picture 6" descr="http://www.designcouncil.org.uk/DCImages/About%20Design/Business%20Essentials/Invention/Post-It%20notes%20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20516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8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students to check their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Get students to check their first draft against criteria in order to improve it further.  For examples see Self-assessment Essays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5213" r="25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1016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2049</TotalTime>
  <Words>615</Words>
  <Application>Microsoft Macintosh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Progress Checking</vt:lpstr>
      <vt:lpstr>Pitfalls to avoid</vt:lpstr>
      <vt:lpstr>Learning can only be inferred from performance (Bjork)</vt:lpstr>
      <vt:lpstr>Check mastery to adjust planning</vt:lpstr>
      <vt:lpstr>Check that students understand what success looks like</vt:lpstr>
      <vt:lpstr>Check understanding to adjust teaching</vt:lpstr>
      <vt:lpstr>Check where you left students</vt:lpstr>
      <vt:lpstr>Check what students are struggling with</vt:lpstr>
      <vt:lpstr>Get students to check their work</vt:lpstr>
      <vt:lpstr>Progress Checking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Literature Unit 3 – Elements of the Gothic</dc:title>
  <dc:creator>Desktop</dc:creator>
  <cp:lastModifiedBy>Ruth Powley</cp:lastModifiedBy>
  <cp:revision>103</cp:revision>
  <dcterms:created xsi:type="dcterms:W3CDTF">2006-08-16T00:00:00Z</dcterms:created>
  <dcterms:modified xsi:type="dcterms:W3CDTF">2014-10-07T13:48:40Z</dcterms:modified>
</cp:coreProperties>
</file>